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2" r:id="rId3"/>
    <p:sldId id="257" r:id="rId4"/>
    <p:sldId id="258" r:id="rId5"/>
    <p:sldId id="259" r:id="rId6"/>
    <p:sldId id="261" r:id="rId7"/>
    <p:sldId id="262" r:id="rId8"/>
    <p:sldId id="263" r:id="rId9"/>
    <p:sldId id="260" r:id="rId10"/>
    <p:sldId id="264" r:id="rId11"/>
    <p:sldId id="265" r:id="rId12"/>
    <p:sldId id="266" r:id="rId13"/>
    <p:sldId id="267" r:id="rId14"/>
    <p:sldId id="268" r:id="rId15"/>
    <p:sldId id="269" r:id="rId16"/>
    <p:sldId id="270" r:id="rId17"/>
    <p:sldId id="273" r:id="rId18"/>
    <p:sldId id="271"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08C81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08"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A03CC1-5B7D-45D5-B566-3822B4C53526}" type="datetimeFigureOut">
              <a:rPr lang="en-US" smtClean="0"/>
              <a:pPr/>
              <a:t>9/29/2009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43F6BB-614C-4465-9B2D-22787CA8AE3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“Engagement” for the PowerPoint.</a:t>
            </a:r>
            <a:r>
              <a:rPr lang="en-US" baseline="0" dirty="0" smtClean="0"/>
              <a:t> The “What’s That” sound is a wav file of Sputnik telemetry that can be picked up at http://history.nasa.gov/sputnik/</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Also, number 4 is often a point of confusion in that many people believe that “Explore” suggests that learning should be entirely open-ended and unstructured. That is not the case. As long as students collect evidence before conclusions are developed/presented, there is no conflict between structure and inquiry. I refer to the </a:t>
            </a:r>
            <a:r>
              <a:rPr lang="en-US" baseline="0" dirty="0" err="1" smtClean="0"/>
              <a:t>evidence</a:t>
            </a:r>
            <a:r>
              <a:rPr lang="en-US" baseline="0" dirty="0" err="1" smtClean="0">
                <a:sym typeface="Wingdings" pitchFamily="2" charset="2"/>
              </a:rPr>
              <a:t>conclusion</a:t>
            </a:r>
            <a:r>
              <a:rPr lang="en-US" baseline="0" dirty="0" smtClean="0">
                <a:sym typeface="Wingdings" pitchFamily="2" charset="2"/>
              </a:rPr>
              <a:t> approach as “inductive”. </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important to get</a:t>
            </a:r>
            <a:r>
              <a:rPr lang="en-US" baseline="0" dirty="0" smtClean="0"/>
              <a:t> students to report their ideas from the Explore. Without doing this, the explore becomes a pointless exercise and the teacher just ends up telling the students what they are to know. The teacher must use the students’ ideas to build toward the conclusion/explanation with the students.</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Elaborate is often a point where teachers go astray by trying to insert new content very quickly. While the content may be related, it is</a:t>
            </a:r>
            <a:r>
              <a:rPr lang="en-US" baseline="0" dirty="0" smtClean="0"/>
              <a:t> not likely that students will understand it when introduced to quickly. This is not an “Expansion” of the topic, but is a time to help build and clarify the concepts being addressed.</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unfortunate that the 5E model uses “Evaluate” as the language here. To many teachers that means that this is the point where a summative assessment is done. It isn’t. Summative assessment is done outside the 5E cycle.</a:t>
            </a:r>
            <a:r>
              <a:rPr lang="en-US" baseline="0" dirty="0" smtClean="0"/>
              <a:t> This may be formative assessment, however, but even more than that it is where the child realizes that he/she has learned something. For example, one way to approach this is if in Engage I have students draw and write to tell what they know about a topic. Then, in Evaluate, I will have them draw and write again. By comparing what they did before and after they can see that they can add details, terminology, clarifications, whole new concepts and so on. This realization that learning has occurred is very empowering.</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example that shows that traditional teaching</a:t>
            </a:r>
            <a:r>
              <a:rPr lang="en-US" baseline="0" dirty="0" smtClean="0"/>
              <a:t> would name the concept first, then give the attributes of the concept, then allow students to work with examples. Inquiry-based teaching reverses that sequence. In this activity students were given a set of objects and a flashlight with a small patch of clear acetate (overhead plastic) with small letters on the acetate. They tested to see whether they could look through the objects at the letters and still read them. If so, the objects were put in a group. If they could see light, but not clear letters, the objects were put in a different group. If they could not even see light through the object, the object was placed in a third group. The groups are discussed, and then the term “transparent” is introduced to name the first set. </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where I discuss public reaction to Sputnik I. There was at once fear and fascination. The fascination was with being able to see the satellite at night in the “October Skies” (reference is to the movie by the same name) and hear its</a:t>
            </a:r>
            <a:r>
              <a:rPr lang="en-US" baseline="0" dirty="0" smtClean="0"/>
              <a:t> telemetry on amateur radio receivers. At the same time Americans feared that this meant bombs could be dropped by the Soviet Union.</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anxiety</a:t>
            </a:r>
            <a:r>
              <a:rPr lang="en-US" baseline="0" dirty="0" smtClean="0"/>
              <a:t> over Sputnik I is considered a prime driver that led to the “NDEA”, which funded a great deal of curriculum development. Many of the new programs had 4-letter acronyms, and therefore came to be known as the “alphabet soup” programs.</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 of the most notable curriculum programs</a:t>
            </a:r>
            <a:r>
              <a:rPr lang="en-US" baseline="0" dirty="0" smtClean="0"/>
              <a:t> was SCIS, which was structured around the original “Learning Cycle” approach.</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original “</a:t>
            </a:r>
            <a:r>
              <a:rPr lang="en-US" dirty="0" err="1" smtClean="0"/>
              <a:t>Karplus</a:t>
            </a:r>
            <a:r>
              <a:rPr lang="en-US" baseline="0" dirty="0" smtClean="0"/>
              <a:t> Learning Cycle”.</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few things have</a:t>
            </a:r>
            <a:r>
              <a:rPr lang="en-US" baseline="0" dirty="0" smtClean="0"/>
              <a:t> been added and altered, leading to the 5-E model.</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5-E learning cycle is now widely</a:t>
            </a:r>
            <a:r>
              <a:rPr lang="en-US" baseline="0" dirty="0" smtClean="0"/>
              <a:t> used in reform-based curriculum materials.  While it is associated with </a:t>
            </a:r>
            <a:r>
              <a:rPr lang="en-US" baseline="0" dirty="0" err="1" smtClean="0"/>
              <a:t>Bybee</a:t>
            </a:r>
            <a:r>
              <a:rPr lang="en-US" baseline="0" dirty="0" smtClean="0"/>
              <a:t> and Trowbridge, and their work at BSCS, it has expanded and changed a great deal.</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I begin going</a:t>
            </a:r>
            <a:r>
              <a:rPr lang="en-US" baseline="0" dirty="0" smtClean="0"/>
              <a:t> through the “syntax” of the 5-E as I teach it. The quotes on this slide are not intended to mean that a teacher actually says those things. Instead, it indicates that a topic is somehow introduced in a way that builds relevance (in one or more of the ways given in number 2) and then there is a question (now a “relevant question”) that guides the inquiry.</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Explore part of the 5E has several syntax attributes that are shown here. The “Nature of Science” is a difficult one for many teachers if they have not had explicit training</a:t>
            </a:r>
            <a:r>
              <a:rPr lang="en-US" baseline="0" dirty="0" smtClean="0"/>
              <a:t> in it.  It is critical that science processes be used. I tell teachers that at least four must be used. Two of those will always be “Observe” and “Communicate”. I encourage prediction as a third, and inferring is one of my favorites as the fourth. They may do more than four, but at least four is critical. It is important that “communication” as a science process refers to recording and/or sharing the results of other science processes. It does not, for example, refer to reading directions. In an everyday sense of “communicate” reading directions would fit, but that is not what is meant by “communicate” in the special science sense. Scientific communication often takes specialized forms, too, such as graphs, charts, diagrams and so on.</a:t>
            </a:r>
            <a:endParaRPr lang="en-US" dirty="0"/>
          </a:p>
        </p:txBody>
      </p:sp>
      <p:sp>
        <p:nvSpPr>
          <p:cNvPr id="4" name="Slide Number Placeholder 3"/>
          <p:cNvSpPr>
            <a:spLocks noGrp="1"/>
          </p:cNvSpPr>
          <p:nvPr>
            <p:ph type="sldNum" sz="quarter" idx="10"/>
          </p:nvPr>
        </p:nvSpPr>
        <p:spPr/>
        <p:txBody>
          <a:bodyPr/>
          <a:lstStyle/>
          <a:p>
            <a:fld id="{4D43F6BB-614C-4465-9B2D-22787CA8AE3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87B857-1717-44BD-8369-5F5601490B4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8253513-D000-450A-B1A5-9B42BF1C37E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B94701-0F50-4F87-8F58-07AA16FD8AF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ACF69CC-B965-4F60-B3D8-50DB9E840B3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818AEFD-EA53-4AAF-A9BA-A672A55591E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02DCF6-353D-4079-87A3-5ACA00914B3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7316EC-347C-4BBD-B3A1-AC2836E6521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870732D-AE8D-4075-B9E5-AFCD59849EC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F7D8968-96BA-4C8F-895D-0EDBF2D4D28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38C4C60-2325-4542-80CD-47DF05DF842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A613534-6FDF-47C9-9279-73E7C82340D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A507C2-34C2-4BA6-A127-ACD574B4D4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44DAEBC-4005-4756-999E-62B73BD9DAF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Documents%20and%20Settings\robeck\My%20Documents\Workshops\sputnik1.wav"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endParaRPr lang="en-US"/>
          </a:p>
        </p:txBody>
      </p:sp>
      <p:sp>
        <p:nvSpPr>
          <p:cNvPr id="2051" name="Rectangle 3"/>
          <p:cNvSpPr>
            <a:spLocks noGrp="1" noChangeArrowheads="1"/>
          </p:cNvSpPr>
          <p:nvPr>
            <p:ph type="subTitle" idx="1"/>
          </p:nvPr>
        </p:nvSpPr>
        <p:spPr/>
        <p:txBody>
          <a:bodyPr/>
          <a:lstStyle/>
          <a:p>
            <a:endParaRPr lang="en-US"/>
          </a:p>
        </p:txBody>
      </p:sp>
      <p:sp>
        <p:nvSpPr>
          <p:cNvPr id="2052" name="Rectangle 4"/>
          <p:cNvSpPr>
            <a:spLocks noChangeArrowheads="1"/>
          </p:cNvSpPr>
          <p:nvPr/>
        </p:nvSpPr>
        <p:spPr bwMode="auto">
          <a:xfrm>
            <a:off x="-2590800" y="-152400"/>
            <a:ext cx="11887200" cy="8915400"/>
          </a:xfrm>
          <a:prstGeom prst="rect">
            <a:avLst/>
          </a:prstGeom>
          <a:solidFill>
            <a:schemeClr val="bg1"/>
          </a:solidFill>
          <a:ln w="9525">
            <a:solidFill>
              <a:schemeClr val="tx1"/>
            </a:solidFill>
            <a:miter lim="800000"/>
            <a:headEnd/>
            <a:tailEnd/>
          </a:ln>
          <a:effectLst/>
        </p:spPr>
        <p:txBody>
          <a:bodyPr wrap="none" anchor="ctr"/>
          <a:lstStyle/>
          <a:p>
            <a:pPr algn="ctr"/>
            <a:endParaRPr lang="en-US"/>
          </a:p>
        </p:txBody>
      </p:sp>
      <p:pic>
        <p:nvPicPr>
          <p:cNvPr id="2053" name="Picture 5" descr="Sputniklk"/>
          <p:cNvPicPr>
            <a:picLocks noChangeAspect="1" noChangeArrowheads="1"/>
          </p:cNvPicPr>
          <p:nvPr/>
        </p:nvPicPr>
        <p:blipFill>
          <a:blip r:embed="rId4" cstate="print"/>
          <a:srcRect/>
          <a:stretch>
            <a:fillRect/>
          </a:stretch>
        </p:blipFill>
        <p:spPr bwMode="auto">
          <a:xfrm>
            <a:off x="-2362200" y="6858000"/>
            <a:ext cx="2362200" cy="1595438"/>
          </a:xfrm>
          <a:prstGeom prst="rect">
            <a:avLst/>
          </a:prstGeom>
          <a:noFill/>
        </p:spPr>
      </p:pic>
      <p:pic>
        <p:nvPicPr>
          <p:cNvPr id="2055" name="sputnik1.wav">
            <a:hlinkClick r:id="" action="ppaction://media"/>
          </p:cNvPr>
          <p:cNvPicPr>
            <a:picLocks noRot="1" noChangeAspect="1" noChangeArrowheads="1"/>
          </p:cNvPicPr>
          <p:nvPr>
            <a:audioFile r:link="rId1"/>
          </p:nvPr>
        </p:nvPicPr>
        <p:blipFill>
          <a:blip r:embed="rId5" cstate="print"/>
          <a:srcRect/>
          <a:stretch>
            <a:fillRect/>
          </a:stretch>
        </p:blipFill>
        <p:spPr bwMode="auto">
          <a:xfrm>
            <a:off x="8077200" y="6553200"/>
            <a:ext cx="304800" cy="304800"/>
          </a:xfrm>
          <a:prstGeom prst="rect">
            <a:avLst/>
          </a:prstGeom>
          <a:noFill/>
        </p:spPr>
      </p:pic>
      <p:sp>
        <p:nvSpPr>
          <p:cNvPr id="2059" name="Text Box 11"/>
          <p:cNvSpPr txBox="1">
            <a:spLocks noChangeArrowheads="1"/>
          </p:cNvSpPr>
          <p:nvPr/>
        </p:nvSpPr>
        <p:spPr bwMode="auto">
          <a:xfrm>
            <a:off x="457200" y="1447800"/>
            <a:ext cx="2209800" cy="1417638"/>
          </a:xfrm>
          <a:prstGeom prst="rect">
            <a:avLst/>
          </a:prstGeom>
          <a:noFill/>
          <a:ln w="9525">
            <a:noFill/>
            <a:miter lim="800000"/>
            <a:headEnd/>
            <a:tailEnd/>
          </a:ln>
          <a:effectLst/>
        </p:spPr>
        <p:txBody>
          <a:bodyPr>
            <a:spAutoFit/>
          </a:bodyPr>
          <a:lstStyle/>
          <a:p>
            <a:pPr algn="ctr">
              <a:spcBef>
                <a:spcPct val="50000"/>
              </a:spcBef>
            </a:pPr>
            <a:r>
              <a:rPr lang="en-US" sz="2400">
                <a:solidFill>
                  <a:schemeClr val="bg1"/>
                </a:solidFill>
              </a:rPr>
              <a:t>Sputnik 1</a:t>
            </a:r>
          </a:p>
          <a:p>
            <a:pPr algn="ctr">
              <a:spcBef>
                <a:spcPct val="50000"/>
              </a:spcBef>
            </a:pPr>
            <a:r>
              <a:rPr lang="en-US" sz="2400">
                <a:solidFill>
                  <a:schemeClr val="bg1"/>
                </a:solidFill>
              </a:rPr>
              <a:t>October 1957</a:t>
            </a:r>
          </a:p>
          <a:p>
            <a:pPr>
              <a:spcBef>
                <a:spcPct val="50000"/>
              </a:spcBef>
            </a:pPr>
            <a:endParaRPr lang="en-US"/>
          </a:p>
        </p:txBody>
      </p:sp>
      <p:pic>
        <p:nvPicPr>
          <p:cNvPr id="2063" name="sputnik1.wav">
            <a:hlinkClick r:id="" action="ppaction://media"/>
          </p:cNvPr>
          <p:cNvPicPr>
            <a:picLocks noRot="1" noChangeAspect="1" noChangeArrowheads="1"/>
          </p:cNvPicPr>
          <p:nvPr>
            <a:audioFile r:link="rId1"/>
          </p:nvPr>
        </p:nvPicPr>
        <p:blipFill>
          <a:blip r:embed="rId5" cstate="print"/>
          <a:srcRect/>
          <a:stretch>
            <a:fillRect/>
          </a:stretch>
        </p:blipFill>
        <p:spPr bwMode="auto">
          <a:xfrm>
            <a:off x="7391400" y="6553200"/>
            <a:ext cx="304800" cy="304800"/>
          </a:xfrm>
          <a:prstGeom prst="rect">
            <a:avLst/>
          </a:prstGeom>
          <a:noFill/>
        </p:spPr>
      </p:pic>
      <p:sp>
        <p:nvSpPr>
          <p:cNvPr id="2065" name="Rectangle 17"/>
          <p:cNvSpPr>
            <a:spLocks noChangeArrowheads="1"/>
          </p:cNvSpPr>
          <p:nvPr/>
        </p:nvSpPr>
        <p:spPr bwMode="auto">
          <a:xfrm>
            <a:off x="6629400" y="6553200"/>
            <a:ext cx="1828800" cy="457200"/>
          </a:xfrm>
          <a:prstGeom prst="rect">
            <a:avLst/>
          </a:prstGeom>
          <a:solidFill>
            <a:schemeClr val="bg1"/>
          </a:solidFill>
          <a:ln w="9525">
            <a:noFill/>
            <a:miter lim="800000"/>
            <a:headEnd/>
            <a:tailEnd/>
          </a:ln>
          <a:effectLst/>
        </p:spPr>
        <p:txBody>
          <a:bodyPr wrap="none" anchor="ctr"/>
          <a:lstStyle/>
          <a:p>
            <a:endParaRPr lang="en-US"/>
          </a:p>
        </p:txBody>
      </p:sp>
      <p:sp>
        <p:nvSpPr>
          <p:cNvPr id="2068" name="Text Box 20"/>
          <p:cNvSpPr txBox="1">
            <a:spLocks noChangeArrowheads="1"/>
          </p:cNvSpPr>
          <p:nvPr/>
        </p:nvSpPr>
        <p:spPr bwMode="auto">
          <a:xfrm>
            <a:off x="1828800" y="762000"/>
            <a:ext cx="4672013" cy="1006475"/>
          </a:xfrm>
          <a:prstGeom prst="rect">
            <a:avLst/>
          </a:prstGeom>
          <a:noFill/>
          <a:ln w="9525">
            <a:noFill/>
            <a:miter lim="800000"/>
            <a:headEnd/>
            <a:tailEnd/>
          </a:ln>
          <a:effectLst/>
        </p:spPr>
        <p:txBody>
          <a:bodyPr wrap="none">
            <a:spAutoFit/>
          </a:bodyPr>
          <a:lstStyle/>
          <a:p>
            <a:r>
              <a:rPr lang="en-US" sz="6000"/>
              <a:t>What’s That?</a:t>
            </a:r>
          </a:p>
        </p:txBody>
      </p:sp>
      <p:sp>
        <p:nvSpPr>
          <p:cNvPr id="2069" name="Text Box 21"/>
          <p:cNvSpPr txBox="1">
            <a:spLocks noChangeArrowheads="1"/>
          </p:cNvSpPr>
          <p:nvPr/>
        </p:nvSpPr>
        <p:spPr bwMode="auto">
          <a:xfrm>
            <a:off x="1828800" y="749300"/>
            <a:ext cx="4802188" cy="1006475"/>
          </a:xfrm>
          <a:prstGeom prst="rect">
            <a:avLst/>
          </a:prstGeom>
          <a:noFill/>
          <a:ln w="9525">
            <a:noFill/>
            <a:miter lim="800000"/>
            <a:headEnd/>
            <a:tailEnd/>
          </a:ln>
          <a:effectLst/>
        </p:spPr>
        <p:txBody>
          <a:bodyPr wrap="none">
            <a:spAutoFit/>
          </a:bodyPr>
          <a:lstStyle/>
          <a:p>
            <a:r>
              <a:rPr lang="en-US" sz="6000"/>
              <a:t>Here’s a Clue</a:t>
            </a:r>
          </a:p>
        </p:txBody>
      </p:sp>
      <p:sp>
        <p:nvSpPr>
          <p:cNvPr id="2070" name="Text Box 22"/>
          <p:cNvSpPr txBox="1">
            <a:spLocks noChangeArrowheads="1"/>
          </p:cNvSpPr>
          <p:nvPr/>
        </p:nvSpPr>
        <p:spPr bwMode="auto">
          <a:xfrm>
            <a:off x="1295400" y="1905000"/>
            <a:ext cx="5818188" cy="1920875"/>
          </a:xfrm>
          <a:prstGeom prst="rect">
            <a:avLst/>
          </a:prstGeom>
          <a:noFill/>
          <a:ln w="9525">
            <a:noFill/>
            <a:miter lim="800000"/>
            <a:headEnd/>
            <a:tailEnd/>
          </a:ln>
          <a:effectLst/>
        </p:spPr>
        <p:txBody>
          <a:bodyPr wrap="none">
            <a:spAutoFit/>
          </a:bodyPr>
          <a:lstStyle/>
          <a:p>
            <a:pPr algn="ctr"/>
            <a:r>
              <a:rPr lang="en-US" sz="6000"/>
              <a:t>Introducing </a:t>
            </a:r>
          </a:p>
          <a:p>
            <a:pPr algn="ctr"/>
            <a:r>
              <a:rPr lang="en-US" sz="6000"/>
              <a:t>Inquiry Teaching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070"/>
                                        </p:tgtEl>
                                        <p:attrNameLst>
                                          <p:attrName>style.visibility</p:attrName>
                                        </p:attrNameLst>
                                      </p:cBhvr>
                                      <p:to>
                                        <p:strVal val="visible"/>
                                      </p:to>
                                    </p:set>
                                    <p:animEffect transition="in" filter="wipe(down)">
                                      <p:cBhvr>
                                        <p:cTn id="7" dur="145">
                                          <p:stCondLst>
                                            <p:cond delay="0"/>
                                          </p:stCondLst>
                                        </p:cTn>
                                        <p:tgtEl>
                                          <p:spTgt spid="2070"/>
                                        </p:tgtEl>
                                      </p:cBhvr>
                                    </p:animEffect>
                                    <p:anim calcmode="lin" valueType="num">
                                      <p:cBhvr>
                                        <p:cTn id="8" dur="456" tmFilter="0,0; 0.14,0.36; 0.43,0.73; 0.71,0.91; 1.0,1.0">
                                          <p:stCondLst>
                                            <p:cond delay="0"/>
                                          </p:stCondLst>
                                        </p:cTn>
                                        <p:tgtEl>
                                          <p:spTgt spid="2070"/>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2070"/>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2070"/>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2070"/>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2070"/>
                                        </p:tgtEl>
                                        <p:attrNameLst>
                                          <p:attrName>ppt_y</p:attrName>
                                        </p:attrNameLst>
                                      </p:cBhvr>
                                      <p:tavLst>
                                        <p:tav tm="0" fmla="#ppt_y-sin(pi*$)/81">
                                          <p:val>
                                            <p:fltVal val="0"/>
                                          </p:val>
                                        </p:tav>
                                        <p:tav tm="100000">
                                          <p:val>
                                            <p:fltVal val="1"/>
                                          </p:val>
                                        </p:tav>
                                      </p:tavLst>
                                    </p:anim>
                                    <p:animScale>
                                      <p:cBhvr>
                                        <p:cTn id="13" dur="7">
                                          <p:stCondLst>
                                            <p:cond delay="163"/>
                                          </p:stCondLst>
                                        </p:cTn>
                                        <p:tgtEl>
                                          <p:spTgt spid="2070"/>
                                        </p:tgtEl>
                                      </p:cBhvr>
                                      <p:to x="100000" y="60000"/>
                                    </p:animScale>
                                    <p:animScale>
                                      <p:cBhvr>
                                        <p:cTn id="14" dur="42" decel="50000">
                                          <p:stCondLst>
                                            <p:cond delay="169"/>
                                          </p:stCondLst>
                                        </p:cTn>
                                        <p:tgtEl>
                                          <p:spTgt spid="2070"/>
                                        </p:tgtEl>
                                      </p:cBhvr>
                                      <p:to x="100000" y="100000"/>
                                    </p:animScale>
                                    <p:animScale>
                                      <p:cBhvr>
                                        <p:cTn id="15" dur="7">
                                          <p:stCondLst>
                                            <p:cond delay="328"/>
                                          </p:stCondLst>
                                        </p:cTn>
                                        <p:tgtEl>
                                          <p:spTgt spid="2070"/>
                                        </p:tgtEl>
                                      </p:cBhvr>
                                      <p:to x="100000" y="80000"/>
                                    </p:animScale>
                                    <p:animScale>
                                      <p:cBhvr>
                                        <p:cTn id="16" dur="42" decel="50000">
                                          <p:stCondLst>
                                            <p:cond delay="335"/>
                                          </p:stCondLst>
                                        </p:cTn>
                                        <p:tgtEl>
                                          <p:spTgt spid="2070"/>
                                        </p:tgtEl>
                                      </p:cBhvr>
                                      <p:to x="100000" y="100000"/>
                                    </p:animScale>
                                    <p:animScale>
                                      <p:cBhvr>
                                        <p:cTn id="17" dur="7">
                                          <p:stCondLst>
                                            <p:cond delay="411"/>
                                          </p:stCondLst>
                                        </p:cTn>
                                        <p:tgtEl>
                                          <p:spTgt spid="2070"/>
                                        </p:tgtEl>
                                      </p:cBhvr>
                                      <p:to x="100000" y="90000"/>
                                    </p:animScale>
                                    <p:animScale>
                                      <p:cBhvr>
                                        <p:cTn id="18" dur="42" decel="50000">
                                          <p:stCondLst>
                                            <p:cond delay="417"/>
                                          </p:stCondLst>
                                        </p:cTn>
                                        <p:tgtEl>
                                          <p:spTgt spid="2070"/>
                                        </p:tgtEl>
                                      </p:cBhvr>
                                      <p:to x="100000" y="100000"/>
                                    </p:animScale>
                                    <p:animScale>
                                      <p:cBhvr>
                                        <p:cTn id="19" dur="7">
                                          <p:stCondLst>
                                            <p:cond delay="452"/>
                                          </p:stCondLst>
                                        </p:cTn>
                                        <p:tgtEl>
                                          <p:spTgt spid="2070"/>
                                        </p:tgtEl>
                                      </p:cBhvr>
                                      <p:to x="100000" y="95000"/>
                                    </p:animScale>
                                    <p:animScale>
                                      <p:cBhvr>
                                        <p:cTn id="20" dur="42" decel="50000">
                                          <p:stCondLst>
                                            <p:cond delay="459"/>
                                          </p:stCondLst>
                                        </p:cTn>
                                        <p:tgtEl>
                                          <p:spTgt spid="207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68">
                                            <p:txEl>
                                              <p:pRg st="0" end="0"/>
                                            </p:txEl>
                                          </p:spTgt>
                                        </p:tgtEl>
                                        <p:attrNameLst>
                                          <p:attrName>style.visibility</p:attrName>
                                        </p:attrNameLst>
                                      </p:cBhvr>
                                      <p:to>
                                        <p:strVal val="visible"/>
                                      </p:to>
                                    </p:set>
                                    <p:animEffect transition="in" filter="fade">
                                      <p:cBhvr>
                                        <p:cTn id="25" dur="500"/>
                                        <p:tgtEl>
                                          <p:spTgt spid="2068">
                                            <p:txEl>
                                              <p:pRg st="0" end="0"/>
                                            </p:txEl>
                                          </p:spTgt>
                                        </p:tgtEl>
                                      </p:cBhvr>
                                    </p:animEffect>
                                  </p:childTnLst>
                                </p:cTn>
                              </p:par>
                              <p:par>
                                <p:cTn id="26" presetID="10" presetClass="exit" presetSubtype="0" fill="hold" grpId="1" nodeType="withEffect">
                                  <p:stCondLst>
                                    <p:cond delay="0"/>
                                  </p:stCondLst>
                                  <p:childTnLst>
                                    <p:animEffect transition="out" filter="fade">
                                      <p:cBhvr>
                                        <p:cTn id="27" dur="500"/>
                                        <p:tgtEl>
                                          <p:spTgt spid="2070"/>
                                        </p:tgtEl>
                                      </p:cBhvr>
                                    </p:animEffect>
                                    <p:set>
                                      <p:cBhvr>
                                        <p:cTn id="28" dur="1" fill="hold">
                                          <p:stCondLst>
                                            <p:cond delay="499"/>
                                          </p:stCondLst>
                                        </p:cTn>
                                        <p:tgtEl>
                                          <p:spTgt spid="2070"/>
                                        </p:tgtEl>
                                        <p:attrNameLst>
                                          <p:attrName>style.visibility</p:attrName>
                                        </p:attrNameLst>
                                      </p:cBhvr>
                                      <p:to>
                                        <p:strVal val="hidden"/>
                                      </p:to>
                                    </p:set>
                                  </p:childTnLst>
                                </p:cTn>
                              </p:par>
                              <p:par>
                                <p:cTn id="29" presetID="1" presetClass="mediacall" presetSubtype="0" fill="hold" nodeType="withEffect">
                                  <p:stCondLst>
                                    <p:cond delay="0"/>
                                  </p:stCondLst>
                                  <p:childTnLst>
                                    <p:cmd type="call" cmd="playFrom(0.0)">
                                      <p:cBhvr>
                                        <p:cTn id="30" dur="10250" fill="hold"/>
                                        <p:tgtEl>
                                          <p:spTgt spid="2055"/>
                                        </p:tgtEl>
                                      </p:cBhvr>
                                    </p:cmd>
                                  </p:childTnLst>
                                </p:cTn>
                              </p:par>
                            </p:childTnLst>
                          </p:cTn>
                        </p:par>
                        <p:par>
                          <p:cTn id="31" fill="hold">
                            <p:stCondLst>
                              <p:cond delay="10250"/>
                            </p:stCondLst>
                            <p:childTnLst>
                              <p:par>
                                <p:cTn id="32" presetID="10" presetClass="exit" presetSubtype="0" fill="hold" grpId="0" nodeType="afterEffect">
                                  <p:stCondLst>
                                    <p:cond delay="0"/>
                                  </p:stCondLst>
                                  <p:childTnLst>
                                    <p:animEffect transition="out" filter="fade">
                                      <p:cBhvr>
                                        <p:cTn id="33" dur="2000"/>
                                        <p:tgtEl>
                                          <p:spTgt spid="2068">
                                            <p:txEl>
                                              <p:pRg st="0" end="0"/>
                                            </p:txEl>
                                          </p:spTgt>
                                        </p:tgtEl>
                                      </p:cBhvr>
                                    </p:animEffect>
                                    <p:set>
                                      <p:cBhvr>
                                        <p:cTn id="34" dur="1" fill="hold">
                                          <p:stCondLst>
                                            <p:cond delay="1999"/>
                                          </p:stCondLst>
                                        </p:cTn>
                                        <p:tgtEl>
                                          <p:spTgt spid="2068">
                                            <p:txEl>
                                              <p:pRg st="0" end="0"/>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069">
                                            <p:txEl>
                                              <p:pRg st="0" end="0"/>
                                            </p:txEl>
                                          </p:spTgt>
                                        </p:tgtEl>
                                        <p:attrNameLst>
                                          <p:attrName>style.visibility</p:attrName>
                                        </p:attrNameLst>
                                      </p:cBhvr>
                                      <p:to>
                                        <p:strVal val="visible"/>
                                      </p:to>
                                    </p:set>
                                    <p:animEffect transition="in" filter="fade">
                                      <p:cBhvr>
                                        <p:cTn id="39" dur="2000"/>
                                        <p:tgtEl>
                                          <p:spTgt spid="2069">
                                            <p:txEl>
                                              <p:pRg st="0" end="0"/>
                                            </p:txEl>
                                          </p:spTgt>
                                        </p:tgtEl>
                                      </p:cBhvr>
                                    </p:animEffect>
                                  </p:childTnLst>
                                </p:cTn>
                              </p:par>
                            </p:childTnLst>
                          </p:cTn>
                        </p:par>
                        <p:par>
                          <p:cTn id="40" fill="hold">
                            <p:stCondLst>
                              <p:cond delay="2000"/>
                            </p:stCondLst>
                            <p:childTnLst>
                              <p:par>
                                <p:cTn id="41" presetID="1" presetClass="mediacall" presetSubtype="0" fill="hold" nodeType="afterEffect">
                                  <p:stCondLst>
                                    <p:cond delay="0"/>
                                  </p:stCondLst>
                                  <p:childTnLst>
                                    <p:cmd type="call" cmd="playFrom(0.0)">
                                      <p:cBhvr>
                                        <p:cTn id="42" dur="10250" fill="hold"/>
                                        <p:tgtEl>
                                          <p:spTgt spid="2063"/>
                                        </p:tgtEl>
                                      </p:cBhvr>
                                    </p:cmd>
                                  </p:childTnLst>
                                </p:cTn>
                              </p:par>
                              <p:par>
                                <p:cTn id="43" presetID="56" presetClass="path" presetSubtype="0" accel="50000" decel="50000" fill="hold" nodeType="withEffect">
                                  <p:stCondLst>
                                    <p:cond delay="0"/>
                                  </p:stCondLst>
                                  <p:childTnLst>
                                    <p:animMotion origin="layout" path="M -0.49583 0.54606 L 1.45417 -1.19838 " pathEditMode="relative" rAng="0" ptsTypes="AA">
                                      <p:cBhvr>
                                        <p:cTn id="44" dur="5000" fill="hold"/>
                                        <p:tgtEl>
                                          <p:spTgt spid="2053"/>
                                        </p:tgtEl>
                                        <p:attrNameLst>
                                          <p:attrName>ppt_x</p:attrName>
                                          <p:attrName>ppt_y</p:attrName>
                                        </p:attrNameLst>
                                      </p:cBhvr>
                                      <p:rCtr x="975" y="-872"/>
                                    </p:animMotion>
                                  </p:childTnLst>
                                </p:cTn>
                              </p:par>
                            </p:childTnLst>
                          </p:cTn>
                        </p:par>
                        <p:par>
                          <p:cTn id="45" fill="hold">
                            <p:stCondLst>
                              <p:cond delay="12250"/>
                            </p:stCondLst>
                            <p:childTnLst>
                              <p:par>
                                <p:cTn id="46" presetID="10" presetClass="exit" presetSubtype="0" fill="hold" grpId="0" nodeType="afterEffect">
                                  <p:stCondLst>
                                    <p:cond delay="0"/>
                                  </p:stCondLst>
                                  <p:childTnLst>
                                    <p:animEffect transition="out" filter="fade">
                                      <p:cBhvr>
                                        <p:cTn id="47" dur="2000"/>
                                        <p:tgtEl>
                                          <p:spTgt spid="2069">
                                            <p:txEl>
                                              <p:pRg st="0" end="0"/>
                                            </p:txEl>
                                          </p:spTgt>
                                        </p:tgtEl>
                                      </p:cBhvr>
                                    </p:animEffect>
                                    <p:set>
                                      <p:cBhvr>
                                        <p:cTn id="48" dur="1" fill="hold">
                                          <p:stCondLst>
                                            <p:cond delay="1999"/>
                                          </p:stCondLst>
                                        </p:cTn>
                                        <p:tgtEl>
                                          <p:spTgt spid="206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49" repeatCount="indefinite" fill="hold" display="0">
                  <p:stCondLst>
                    <p:cond delay="indefinite"/>
                  </p:stCondLst>
                  <p:endCondLst>
                    <p:cond evt="onPrev" delay="0">
                      <p:tgtEl>
                        <p:sldTgt/>
                      </p:tgtEl>
                    </p:cond>
                    <p:cond evt="onStopAudio" delay="0">
                      <p:tgtEl>
                        <p:sldTgt/>
                      </p:tgtEl>
                    </p:cond>
                    <p:cond evt="onNext" delay="0">
                      <p:tgtEl>
                        <p:sldTgt/>
                      </p:tgtEl>
                    </p:cond>
                  </p:endCondLst>
                </p:cTn>
                <p:tgtEl>
                  <p:spTgt spid="2055"/>
                </p:tgtEl>
              </p:cMediaNode>
            </p:audio>
            <p:audio>
              <p:cMediaNode>
                <p:cTn id="50" fill="hold" display="0">
                  <p:stCondLst>
                    <p:cond delay="indefinite"/>
                  </p:stCondLst>
                  <p:endCondLst>
                    <p:cond evt="onNext" delay="0">
                      <p:tgtEl>
                        <p:sldTgt/>
                      </p:tgtEl>
                    </p:cond>
                    <p:cond evt="onPrev" delay="0">
                      <p:tgtEl>
                        <p:sldTgt/>
                      </p:tgtEl>
                    </p:cond>
                    <p:cond evt="onStopAudio" delay="0">
                      <p:tgtEl>
                        <p:sldTgt/>
                      </p:tgtEl>
                    </p:cond>
                  </p:endCondLst>
                </p:cTn>
                <p:tgtEl>
                  <p:spTgt spid="2063"/>
                </p:tgtEl>
              </p:cMediaNode>
            </p:audio>
          </p:childTnLst>
        </p:cTn>
      </p:par>
    </p:tnLst>
    <p:bldLst>
      <p:bldP spid="2068" grpId="0" build="allAtOnce"/>
      <p:bldP spid="2069" grpId="0" build="allAtOnce"/>
      <p:bldP spid="2070" grpId="0"/>
      <p:bldP spid="207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5400">
                <a:solidFill>
                  <a:srgbClr val="08C81F"/>
                </a:solidFill>
              </a:rPr>
              <a:t>5-E Learning Cycle</a:t>
            </a:r>
          </a:p>
        </p:txBody>
      </p:sp>
      <p:sp>
        <p:nvSpPr>
          <p:cNvPr id="14339" name="Rectangle 3"/>
          <p:cNvSpPr>
            <a:spLocks noGrp="1" noChangeArrowheads="1"/>
          </p:cNvSpPr>
          <p:nvPr>
            <p:ph type="body" idx="1"/>
          </p:nvPr>
        </p:nvSpPr>
        <p:spPr/>
        <p:txBody>
          <a:bodyPr/>
          <a:lstStyle/>
          <a:p>
            <a:r>
              <a:rPr lang="en-US">
                <a:solidFill>
                  <a:srgbClr val="FF0000"/>
                </a:solidFill>
              </a:rPr>
              <a:t>Engage</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14340" name="Text Box 4"/>
          <p:cNvSpPr txBox="1">
            <a:spLocks noChangeArrowheads="1"/>
          </p:cNvSpPr>
          <p:nvPr/>
        </p:nvSpPr>
        <p:spPr bwMode="auto">
          <a:xfrm>
            <a:off x="838200" y="3124200"/>
            <a:ext cx="7848600" cy="3195638"/>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400">
                <a:solidFill>
                  <a:schemeClr val="hlink"/>
                </a:solidFill>
              </a:rPr>
              <a:t>Uses “Science Processes” a.k.a. “Process Skills”</a:t>
            </a:r>
          </a:p>
          <a:p>
            <a:pPr marL="342900" indent="-342900">
              <a:spcBef>
                <a:spcPct val="50000"/>
              </a:spcBef>
              <a:buFontTx/>
              <a:buAutoNum type="arabicPeriod"/>
            </a:pPr>
            <a:r>
              <a:rPr lang="en-US" sz="2400">
                <a:solidFill>
                  <a:schemeClr val="hlink"/>
                </a:solidFill>
              </a:rPr>
              <a:t>Models the “Nature of Science”</a:t>
            </a:r>
          </a:p>
          <a:p>
            <a:pPr marL="800100" lvl="1" indent="-342900">
              <a:spcBef>
                <a:spcPct val="50000"/>
              </a:spcBef>
            </a:pPr>
            <a:r>
              <a:rPr lang="en-US" sz="2400">
                <a:solidFill>
                  <a:schemeClr val="hlink"/>
                </a:solidFill>
              </a:rPr>
              <a:t>Reliance on evidence</a:t>
            </a:r>
          </a:p>
          <a:p>
            <a:pPr marL="800100" lvl="1" indent="-342900">
              <a:spcBef>
                <a:spcPct val="50000"/>
              </a:spcBef>
            </a:pPr>
            <a:r>
              <a:rPr lang="en-US" sz="2400">
                <a:solidFill>
                  <a:schemeClr val="hlink"/>
                </a:solidFill>
              </a:rPr>
              <a:t>Physical causes for events</a:t>
            </a:r>
          </a:p>
          <a:p>
            <a:pPr marL="800100" lvl="1" indent="-342900">
              <a:spcBef>
                <a:spcPct val="50000"/>
              </a:spcBef>
            </a:pPr>
            <a:r>
              <a:rPr lang="en-US" sz="2400">
                <a:solidFill>
                  <a:schemeClr val="hlink"/>
                </a:solidFill>
              </a:rPr>
              <a:t>Uniform change</a:t>
            </a:r>
          </a:p>
          <a:p>
            <a:pPr marL="342900" indent="-342900">
              <a:spcBef>
                <a:spcPct val="50000"/>
              </a:spcBef>
              <a:buFontTx/>
              <a:buAutoNum type="arabicPeriod"/>
            </a:pPr>
            <a:r>
              <a:rPr lang="en-US" sz="2400">
                <a:solidFill>
                  <a:schemeClr val="hlink"/>
                </a:solidFill>
              </a:rPr>
              <a:t>Allows learner some control over ideas generated</a:t>
            </a:r>
          </a:p>
        </p:txBody>
      </p:sp>
      <p:sp>
        <p:nvSpPr>
          <p:cNvPr id="14341" name="Text Box 5"/>
          <p:cNvSpPr txBox="1">
            <a:spLocks noChangeArrowheads="1"/>
          </p:cNvSpPr>
          <p:nvPr/>
        </p:nvSpPr>
        <p:spPr bwMode="auto">
          <a:xfrm>
            <a:off x="838200" y="6248400"/>
            <a:ext cx="3657600" cy="457200"/>
          </a:xfrm>
          <a:prstGeom prst="rect">
            <a:avLst/>
          </a:prstGeom>
          <a:noFill/>
          <a:ln w="9525">
            <a:noFill/>
            <a:miter lim="800000"/>
            <a:headEnd/>
            <a:tailEnd/>
          </a:ln>
          <a:effectLst/>
        </p:spPr>
        <p:txBody>
          <a:bodyPr>
            <a:spAutoFit/>
          </a:bodyPr>
          <a:lstStyle/>
          <a:p>
            <a:r>
              <a:rPr lang="en-US" sz="2400">
                <a:solidFill>
                  <a:schemeClr val="hlink"/>
                </a:solidFill>
              </a:rPr>
              <a:t>4. May be structured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2000"/>
                                        <p:tgtEl>
                                          <p:spTgt spid="1433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339">
                                            <p:txEl>
                                              <p:pRg st="1" end="1"/>
                                            </p:txEl>
                                          </p:spTgt>
                                        </p:tgtEl>
                                        <p:attrNameLst>
                                          <p:attrName>style.visibility</p:attrName>
                                        </p:attrNameLst>
                                      </p:cBhvr>
                                      <p:to>
                                        <p:strVal val="visible"/>
                                      </p:to>
                                    </p:set>
                                    <p:animEffect transition="in" filter="fade">
                                      <p:cBhvr>
                                        <p:cTn id="10" dur="2000"/>
                                        <p:tgtEl>
                                          <p:spTgt spid="1433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Effect transition="in" filter="fade">
                                      <p:cBhvr>
                                        <p:cTn id="13" dur="2000"/>
                                        <p:tgtEl>
                                          <p:spTgt spid="1433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339">
                                            <p:txEl>
                                              <p:pRg st="3" end="3"/>
                                            </p:txEl>
                                          </p:spTgt>
                                        </p:tgtEl>
                                        <p:attrNameLst>
                                          <p:attrName>style.visibility</p:attrName>
                                        </p:attrNameLst>
                                      </p:cBhvr>
                                      <p:to>
                                        <p:strVal val="visible"/>
                                      </p:to>
                                    </p:set>
                                    <p:animEffect transition="in" filter="fade">
                                      <p:cBhvr>
                                        <p:cTn id="16" dur="2000"/>
                                        <p:tgtEl>
                                          <p:spTgt spid="1433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339">
                                            <p:txEl>
                                              <p:pRg st="4" end="4"/>
                                            </p:txEl>
                                          </p:spTgt>
                                        </p:tgtEl>
                                        <p:attrNameLst>
                                          <p:attrName>style.visibility</p:attrName>
                                        </p:attrNameLst>
                                      </p:cBhvr>
                                      <p:to>
                                        <p:strVal val="visible"/>
                                      </p:to>
                                    </p:set>
                                    <p:animEffect transition="in" filter="fade">
                                      <p:cBhvr>
                                        <p:cTn id="19" dur="2000"/>
                                        <p:tgtEl>
                                          <p:spTgt spid="14339">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2000"/>
                                        <p:tgtEl>
                                          <p:spTgt spid="14339">
                                            <p:txEl>
                                              <p:pRg st="2" end="2"/>
                                            </p:txEl>
                                          </p:spTgt>
                                        </p:tgtEl>
                                      </p:cBhvr>
                                    </p:animEffect>
                                    <p:set>
                                      <p:cBhvr>
                                        <p:cTn id="24" dur="1" fill="hold">
                                          <p:stCondLst>
                                            <p:cond delay="1999"/>
                                          </p:stCondLst>
                                        </p:cTn>
                                        <p:tgtEl>
                                          <p:spTgt spid="14339">
                                            <p:txEl>
                                              <p:pRg st="2" end="2"/>
                                            </p:txEl>
                                          </p:spTgt>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2000"/>
                                        <p:tgtEl>
                                          <p:spTgt spid="14339">
                                            <p:txEl>
                                              <p:pRg st="3" end="3"/>
                                            </p:txEl>
                                          </p:spTgt>
                                        </p:tgtEl>
                                      </p:cBhvr>
                                    </p:animEffect>
                                    <p:set>
                                      <p:cBhvr>
                                        <p:cTn id="27" dur="1" fill="hold">
                                          <p:stCondLst>
                                            <p:cond delay="1999"/>
                                          </p:stCondLst>
                                        </p:cTn>
                                        <p:tgtEl>
                                          <p:spTgt spid="14339">
                                            <p:txEl>
                                              <p:pRg st="3" end="3"/>
                                            </p:txEl>
                                          </p:spTgt>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2000"/>
                                        <p:tgtEl>
                                          <p:spTgt spid="14339">
                                            <p:txEl>
                                              <p:pRg st="4" end="4"/>
                                            </p:txEl>
                                          </p:spTgt>
                                        </p:tgtEl>
                                      </p:cBhvr>
                                    </p:animEffect>
                                    <p:set>
                                      <p:cBhvr>
                                        <p:cTn id="30" dur="1" fill="hold">
                                          <p:stCondLst>
                                            <p:cond delay="1999"/>
                                          </p:stCondLst>
                                        </p:cTn>
                                        <p:tgtEl>
                                          <p:spTgt spid="14339">
                                            <p:txEl>
                                              <p:pRg st="4" end="4"/>
                                            </p:txEl>
                                          </p:spTgt>
                                        </p:tgtEl>
                                        <p:attrNameLst>
                                          <p:attrName>style.visibility</p:attrName>
                                        </p:attrNameLst>
                                      </p:cBhvr>
                                      <p:to>
                                        <p:strVal val="hidden"/>
                                      </p:to>
                                    </p:set>
                                  </p:childTnLst>
                                </p:cTn>
                              </p:par>
                              <p:par>
                                <p:cTn id="31" presetID="4" presetClass="emph" presetSubtype="2" fill="hold" nodeType="withEffect">
                                  <p:stCondLst>
                                    <p:cond delay="0"/>
                                  </p:stCondLst>
                                  <p:childTnLst>
                                    <p:anim to="1.5" calcmode="lin" valueType="num">
                                      <p:cBhvr override="childStyle">
                                        <p:cTn id="32" dur="2000" fill="hold"/>
                                        <p:tgtEl>
                                          <p:spTgt spid="14339">
                                            <p:txEl>
                                              <p:pRg st="1" end="1"/>
                                            </p:txEl>
                                          </p:spTgt>
                                        </p:tgtEl>
                                        <p:attrNameLst>
                                          <p:attrName>style.fontSize</p:attrName>
                                        </p:attrNameLst>
                                      </p:cBhvr>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340">
                                            <p:txEl>
                                              <p:pRg st="0" end="0"/>
                                            </p:txEl>
                                          </p:spTgt>
                                        </p:tgtEl>
                                        <p:attrNameLst>
                                          <p:attrName>style.visibility</p:attrName>
                                        </p:attrNameLst>
                                      </p:cBhvr>
                                      <p:to>
                                        <p:strVal val="visible"/>
                                      </p:to>
                                    </p:set>
                                    <p:animEffect transition="in" filter="fade">
                                      <p:cBhvr>
                                        <p:cTn id="37" dur="2000"/>
                                        <p:tgtEl>
                                          <p:spTgt spid="1434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4340">
                                            <p:txEl>
                                              <p:pRg st="1" end="1"/>
                                            </p:txEl>
                                          </p:spTgt>
                                        </p:tgtEl>
                                        <p:attrNameLst>
                                          <p:attrName>style.visibility</p:attrName>
                                        </p:attrNameLst>
                                      </p:cBhvr>
                                      <p:to>
                                        <p:strVal val="visible"/>
                                      </p:to>
                                    </p:set>
                                    <p:animEffect transition="in" filter="fade">
                                      <p:cBhvr>
                                        <p:cTn id="42" dur="2000"/>
                                        <p:tgtEl>
                                          <p:spTgt spid="1434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4340">
                                            <p:txEl>
                                              <p:pRg st="2" end="2"/>
                                            </p:txEl>
                                          </p:spTgt>
                                        </p:tgtEl>
                                        <p:attrNameLst>
                                          <p:attrName>style.visibility</p:attrName>
                                        </p:attrNameLst>
                                      </p:cBhvr>
                                      <p:to>
                                        <p:strVal val="visible"/>
                                      </p:to>
                                    </p:set>
                                    <p:animEffect transition="in" filter="fade">
                                      <p:cBhvr>
                                        <p:cTn id="47" dur="2000"/>
                                        <p:tgtEl>
                                          <p:spTgt spid="1434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4340">
                                            <p:txEl>
                                              <p:pRg st="3" end="3"/>
                                            </p:txEl>
                                          </p:spTgt>
                                        </p:tgtEl>
                                        <p:attrNameLst>
                                          <p:attrName>style.visibility</p:attrName>
                                        </p:attrNameLst>
                                      </p:cBhvr>
                                      <p:to>
                                        <p:strVal val="visible"/>
                                      </p:to>
                                    </p:set>
                                    <p:animEffect transition="in" filter="fade">
                                      <p:cBhvr>
                                        <p:cTn id="52" dur="2000"/>
                                        <p:tgtEl>
                                          <p:spTgt spid="14340">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4340">
                                            <p:txEl>
                                              <p:pRg st="4" end="4"/>
                                            </p:txEl>
                                          </p:spTgt>
                                        </p:tgtEl>
                                        <p:attrNameLst>
                                          <p:attrName>style.visibility</p:attrName>
                                        </p:attrNameLst>
                                      </p:cBhvr>
                                      <p:to>
                                        <p:strVal val="visible"/>
                                      </p:to>
                                    </p:set>
                                    <p:animEffect transition="in" filter="fade">
                                      <p:cBhvr>
                                        <p:cTn id="57" dur="2000"/>
                                        <p:tgtEl>
                                          <p:spTgt spid="14340">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4340">
                                            <p:txEl>
                                              <p:pRg st="5" end="5"/>
                                            </p:txEl>
                                          </p:spTgt>
                                        </p:tgtEl>
                                        <p:attrNameLst>
                                          <p:attrName>style.visibility</p:attrName>
                                        </p:attrNameLst>
                                      </p:cBhvr>
                                      <p:to>
                                        <p:strVal val="visible"/>
                                      </p:to>
                                    </p:set>
                                    <p:animEffect transition="in" filter="fade">
                                      <p:cBhvr>
                                        <p:cTn id="62" dur="2000"/>
                                        <p:tgtEl>
                                          <p:spTgt spid="14340">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4341"/>
                                        </p:tgtEl>
                                        <p:attrNameLst>
                                          <p:attrName>style.visibility</p:attrName>
                                        </p:attrNameLst>
                                      </p:cBhvr>
                                      <p:to>
                                        <p:strVal val="visible"/>
                                      </p:to>
                                    </p:set>
                                    <p:animEffect transition="in" filter="fade">
                                      <p:cBhvr>
                                        <p:cTn id="67" dur="2000"/>
                                        <p:tgtEl>
                                          <p:spTgt spid="14341"/>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xit" presetSubtype="0" fill="hold" nodeType="clickEffect">
                                  <p:stCondLst>
                                    <p:cond delay="0"/>
                                  </p:stCondLst>
                                  <p:childTnLst>
                                    <p:animEffect transition="out" filter="fade">
                                      <p:cBhvr>
                                        <p:cTn id="71" dur="2000"/>
                                        <p:tgtEl>
                                          <p:spTgt spid="14340">
                                            <p:txEl>
                                              <p:pRg st="0" end="0"/>
                                            </p:txEl>
                                          </p:spTgt>
                                        </p:tgtEl>
                                      </p:cBhvr>
                                    </p:animEffect>
                                    <p:set>
                                      <p:cBhvr>
                                        <p:cTn id="72" dur="1" fill="hold">
                                          <p:stCondLst>
                                            <p:cond delay="1999"/>
                                          </p:stCondLst>
                                        </p:cTn>
                                        <p:tgtEl>
                                          <p:spTgt spid="14340">
                                            <p:txEl>
                                              <p:pRg st="0" end="0"/>
                                            </p:txEl>
                                          </p:spTgt>
                                        </p:tgtEl>
                                        <p:attrNameLst>
                                          <p:attrName>style.visibility</p:attrName>
                                        </p:attrNameLst>
                                      </p:cBhvr>
                                      <p:to>
                                        <p:strVal val="hidden"/>
                                      </p:to>
                                    </p:set>
                                  </p:childTnLst>
                                </p:cTn>
                              </p:par>
                              <p:par>
                                <p:cTn id="73" presetID="10" presetClass="exit" presetSubtype="0" fill="hold" nodeType="withEffect">
                                  <p:stCondLst>
                                    <p:cond delay="0"/>
                                  </p:stCondLst>
                                  <p:childTnLst>
                                    <p:animEffect transition="out" filter="fade">
                                      <p:cBhvr>
                                        <p:cTn id="74" dur="2000"/>
                                        <p:tgtEl>
                                          <p:spTgt spid="14340">
                                            <p:txEl>
                                              <p:pRg st="1" end="1"/>
                                            </p:txEl>
                                          </p:spTgt>
                                        </p:tgtEl>
                                      </p:cBhvr>
                                    </p:animEffect>
                                    <p:set>
                                      <p:cBhvr>
                                        <p:cTn id="75" dur="1" fill="hold">
                                          <p:stCondLst>
                                            <p:cond delay="1999"/>
                                          </p:stCondLst>
                                        </p:cTn>
                                        <p:tgtEl>
                                          <p:spTgt spid="14340">
                                            <p:txEl>
                                              <p:pRg st="1" end="1"/>
                                            </p:txEl>
                                          </p:spTgt>
                                        </p:tgtEl>
                                        <p:attrNameLst>
                                          <p:attrName>style.visibility</p:attrName>
                                        </p:attrNameLst>
                                      </p:cBhvr>
                                      <p:to>
                                        <p:strVal val="hidden"/>
                                      </p:to>
                                    </p:set>
                                  </p:childTnLst>
                                </p:cTn>
                              </p:par>
                              <p:par>
                                <p:cTn id="76" presetID="10" presetClass="exit" presetSubtype="0" fill="hold" nodeType="withEffect">
                                  <p:stCondLst>
                                    <p:cond delay="0"/>
                                  </p:stCondLst>
                                  <p:childTnLst>
                                    <p:animEffect transition="out" filter="fade">
                                      <p:cBhvr>
                                        <p:cTn id="77" dur="2000"/>
                                        <p:tgtEl>
                                          <p:spTgt spid="14340">
                                            <p:txEl>
                                              <p:pRg st="2" end="2"/>
                                            </p:txEl>
                                          </p:spTgt>
                                        </p:tgtEl>
                                      </p:cBhvr>
                                    </p:animEffect>
                                    <p:set>
                                      <p:cBhvr>
                                        <p:cTn id="78" dur="1" fill="hold">
                                          <p:stCondLst>
                                            <p:cond delay="1999"/>
                                          </p:stCondLst>
                                        </p:cTn>
                                        <p:tgtEl>
                                          <p:spTgt spid="14340">
                                            <p:txEl>
                                              <p:pRg st="2" end="2"/>
                                            </p:txEl>
                                          </p:spTgt>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2000"/>
                                        <p:tgtEl>
                                          <p:spTgt spid="14340">
                                            <p:txEl>
                                              <p:pRg st="3" end="3"/>
                                            </p:txEl>
                                          </p:spTgt>
                                        </p:tgtEl>
                                      </p:cBhvr>
                                    </p:animEffect>
                                    <p:set>
                                      <p:cBhvr>
                                        <p:cTn id="81" dur="1" fill="hold">
                                          <p:stCondLst>
                                            <p:cond delay="1999"/>
                                          </p:stCondLst>
                                        </p:cTn>
                                        <p:tgtEl>
                                          <p:spTgt spid="14340">
                                            <p:txEl>
                                              <p:pRg st="3" end="3"/>
                                            </p:txEl>
                                          </p:spTgt>
                                        </p:tgtEl>
                                        <p:attrNameLst>
                                          <p:attrName>style.visibility</p:attrName>
                                        </p:attrNameLst>
                                      </p:cBhvr>
                                      <p:to>
                                        <p:strVal val="hidden"/>
                                      </p:to>
                                    </p:set>
                                  </p:childTnLst>
                                </p:cTn>
                              </p:par>
                              <p:par>
                                <p:cTn id="82" presetID="10" presetClass="exit" presetSubtype="0" fill="hold" nodeType="withEffect">
                                  <p:stCondLst>
                                    <p:cond delay="0"/>
                                  </p:stCondLst>
                                  <p:childTnLst>
                                    <p:animEffect transition="out" filter="fade">
                                      <p:cBhvr>
                                        <p:cTn id="83" dur="2000"/>
                                        <p:tgtEl>
                                          <p:spTgt spid="14340">
                                            <p:txEl>
                                              <p:pRg st="4" end="4"/>
                                            </p:txEl>
                                          </p:spTgt>
                                        </p:tgtEl>
                                      </p:cBhvr>
                                    </p:animEffect>
                                    <p:set>
                                      <p:cBhvr>
                                        <p:cTn id="84" dur="1" fill="hold">
                                          <p:stCondLst>
                                            <p:cond delay="1999"/>
                                          </p:stCondLst>
                                        </p:cTn>
                                        <p:tgtEl>
                                          <p:spTgt spid="14340">
                                            <p:txEl>
                                              <p:pRg st="4" end="4"/>
                                            </p:txEl>
                                          </p:spTgt>
                                        </p:tgtEl>
                                        <p:attrNameLst>
                                          <p:attrName>style.visibility</p:attrName>
                                        </p:attrNameLst>
                                      </p:cBhvr>
                                      <p:to>
                                        <p:strVal val="hidden"/>
                                      </p:to>
                                    </p:set>
                                  </p:childTnLst>
                                </p:cTn>
                              </p:par>
                              <p:par>
                                <p:cTn id="85" presetID="10" presetClass="exit" presetSubtype="0" fill="hold" nodeType="withEffect">
                                  <p:stCondLst>
                                    <p:cond delay="0"/>
                                  </p:stCondLst>
                                  <p:childTnLst>
                                    <p:animEffect transition="out" filter="fade">
                                      <p:cBhvr>
                                        <p:cTn id="86" dur="2000"/>
                                        <p:tgtEl>
                                          <p:spTgt spid="14340">
                                            <p:txEl>
                                              <p:pRg st="5" end="5"/>
                                            </p:txEl>
                                          </p:spTgt>
                                        </p:tgtEl>
                                      </p:cBhvr>
                                    </p:animEffect>
                                    <p:set>
                                      <p:cBhvr>
                                        <p:cTn id="87" dur="1" fill="hold">
                                          <p:stCondLst>
                                            <p:cond delay="1999"/>
                                          </p:stCondLst>
                                        </p:cTn>
                                        <p:tgtEl>
                                          <p:spTgt spid="14340">
                                            <p:txEl>
                                              <p:pRg st="5" end="5"/>
                                            </p:txEl>
                                          </p:spTgt>
                                        </p:tgtEl>
                                        <p:attrNameLst>
                                          <p:attrName>style.visibility</p:attrName>
                                        </p:attrNameLst>
                                      </p:cBhvr>
                                      <p:to>
                                        <p:strVal val="hidden"/>
                                      </p:to>
                                    </p:set>
                                  </p:childTnLst>
                                </p:cTn>
                              </p:par>
                              <p:par>
                                <p:cTn id="88" presetID="64" presetClass="path" presetSubtype="0" accel="50000" decel="50000" fill="hold" grpId="1" nodeType="withEffect">
                                  <p:stCondLst>
                                    <p:cond delay="0"/>
                                  </p:stCondLst>
                                  <p:childTnLst>
                                    <p:animMotion origin="layout" path="M 3.33333E-6 -4.44444E-6 L 3.33333E-6 -0.45555 " pathEditMode="relative" rAng="0" ptsTypes="AA">
                                      <p:cBhvr>
                                        <p:cTn id="89" dur="2000" fill="hold"/>
                                        <p:tgtEl>
                                          <p:spTgt spid="14341"/>
                                        </p:tgtEl>
                                        <p:attrNameLst>
                                          <p:attrName>ppt_x</p:attrName>
                                          <p:attrName>ppt_y</p:attrName>
                                        </p:attrNameLst>
                                      </p:cBhvr>
                                      <p:rCtr x="0" y="-22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P spid="14341" grpId="0"/>
      <p:bldP spid="1434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5400">
                <a:solidFill>
                  <a:srgbClr val="08C81F"/>
                </a:solidFill>
              </a:rPr>
              <a:t>5-E Learning Cycle</a:t>
            </a:r>
          </a:p>
        </p:txBody>
      </p:sp>
      <p:sp>
        <p:nvSpPr>
          <p:cNvPr id="15363" name="Rectangle 3"/>
          <p:cNvSpPr>
            <a:spLocks noGrp="1" noChangeArrowheads="1"/>
          </p:cNvSpPr>
          <p:nvPr>
            <p:ph type="body" idx="1"/>
          </p:nvPr>
        </p:nvSpPr>
        <p:spPr/>
        <p:txBody>
          <a:bodyPr/>
          <a:lstStyle/>
          <a:p>
            <a:r>
              <a:rPr lang="en-US">
                <a:solidFill>
                  <a:srgbClr val="FF0000"/>
                </a:solidFill>
              </a:rPr>
              <a:t>Engage</a:t>
            </a:r>
          </a:p>
          <a:p>
            <a:pPr>
              <a:buFontTx/>
              <a:buNone/>
            </a:pPr>
            <a:endParaRPr lang="en-US" sz="1000">
              <a:solidFill>
                <a:schemeClr val="hlink"/>
              </a:solidFill>
            </a:endParaRPr>
          </a:p>
          <a:p>
            <a:r>
              <a:rPr lang="en-US" sz="4800">
                <a:solidFill>
                  <a:srgbClr val="FF0000"/>
                </a:solidFill>
              </a:rPr>
              <a:t>Explore</a:t>
            </a:r>
          </a:p>
          <a:p>
            <a:pPr>
              <a:buFontTx/>
              <a:buNone/>
            </a:pPr>
            <a:endParaRPr lang="en-US">
              <a:solidFill>
                <a:srgbClr val="FF0000"/>
              </a:solidFill>
            </a:endParaRPr>
          </a:p>
        </p:txBody>
      </p:sp>
      <p:sp>
        <p:nvSpPr>
          <p:cNvPr id="15365" name="Text Box 5"/>
          <p:cNvSpPr txBox="1">
            <a:spLocks noChangeArrowheads="1"/>
          </p:cNvSpPr>
          <p:nvPr/>
        </p:nvSpPr>
        <p:spPr bwMode="auto">
          <a:xfrm>
            <a:off x="838200" y="3124200"/>
            <a:ext cx="8305800" cy="1552575"/>
          </a:xfrm>
          <a:prstGeom prst="rect">
            <a:avLst/>
          </a:prstGeom>
          <a:noFill/>
          <a:ln w="9525">
            <a:noFill/>
            <a:miter lim="800000"/>
            <a:headEnd/>
            <a:tailEnd/>
          </a:ln>
          <a:effectLst/>
        </p:spPr>
        <p:txBody>
          <a:bodyPr>
            <a:spAutoFit/>
          </a:bodyPr>
          <a:lstStyle/>
          <a:p>
            <a:r>
              <a:rPr lang="en-US" sz="2400">
                <a:solidFill>
                  <a:schemeClr val="hlink"/>
                </a:solidFill>
              </a:rPr>
              <a:t>4. May be structured</a:t>
            </a:r>
          </a:p>
          <a:p>
            <a:r>
              <a:rPr lang="en-US" sz="2400">
                <a:solidFill>
                  <a:schemeClr val="hlink"/>
                </a:solidFill>
              </a:rPr>
              <a:t>	POE—”Predict, Observe, Explain” (PEEL Project)</a:t>
            </a:r>
          </a:p>
          <a:p>
            <a:r>
              <a:rPr lang="en-US" sz="2400">
                <a:solidFill>
                  <a:schemeClr val="hlink"/>
                </a:solidFill>
              </a:rPr>
              <a:t>	5-Star Model—AIMS Education Foundation</a:t>
            </a:r>
          </a:p>
          <a:p>
            <a:r>
              <a:rPr lang="en-US" sz="2400">
                <a:solidFill>
                  <a:schemeClr val="hlink"/>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5">
                                            <p:txEl>
                                              <p:pRg st="1" end="1"/>
                                            </p:txEl>
                                          </p:spTgt>
                                        </p:tgtEl>
                                        <p:attrNameLst>
                                          <p:attrName>style.visibility</p:attrName>
                                        </p:attrNameLst>
                                      </p:cBhvr>
                                      <p:to>
                                        <p:strVal val="visible"/>
                                      </p:to>
                                    </p:set>
                                    <p:animEffect transition="in" filter="fade">
                                      <p:cBhvr>
                                        <p:cTn id="7" dur="2000"/>
                                        <p:tgtEl>
                                          <p:spTgt spid="1536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365">
                                            <p:txEl>
                                              <p:pRg st="2" end="2"/>
                                            </p:txEl>
                                          </p:spTgt>
                                        </p:tgtEl>
                                        <p:attrNameLst>
                                          <p:attrName>style.visibility</p:attrName>
                                        </p:attrNameLst>
                                      </p:cBhvr>
                                      <p:to>
                                        <p:strVal val="visible"/>
                                      </p:to>
                                    </p:set>
                                    <p:animEffect transition="in" filter="fade">
                                      <p:cBhvr>
                                        <p:cTn id="12" dur="2000"/>
                                        <p:tgtEl>
                                          <p:spTgt spid="153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5400">
                <a:solidFill>
                  <a:srgbClr val="08C81F"/>
                </a:solidFill>
              </a:rPr>
              <a:t>5-E Learning Cycle</a:t>
            </a:r>
          </a:p>
        </p:txBody>
      </p:sp>
      <p:sp>
        <p:nvSpPr>
          <p:cNvPr id="16387" name="Rectangle 3"/>
          <p:cNvSpPr>
            <a:spLocks noGrp="1" noChangeArrowheads="1"/>
          </p:cNvSpPr>
          <p:nvPr>
            <p:ph type="body" idx="1"/>
          </p:nvPr>
        </p:nvSpPr>
        <p:spPr/>
        <p:txBody>
          <a:bodyPr/>
          <a:lstStyle/>
          <a:p>
            <a:r>
              <a:rPr lang="en-US">
                <a:solidFill>
                  <a:srgbClr val="FF0000"/>
                </a:solidFill>
              </a:rPr>
              <a:t>Engage </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16389" name="Text Box 5"/>
          <p:cNvSpPr txBox="1">
            <a:spLocks noChangeArrowheads="1"/>
          </p:cNvSpPr>
          <p:nvPr/>
        </p:nvSpPr>
        <p:spPr bwMode="auto">
          <a:xfrm>
            <a:off x="914400" y="3276600"/>
            <a:ext cx="74676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6390" name="Text Box 6"/>
          <p:cNvSpPr txBox="1">
            <a:spLocks noChangeArrowheads="1"/>
          </p:cNvSpPr>
          <p:nvPr/>
        </p:nvSpPr>
        <p:spPr bwMode="auto">
          <a:xfrm>
            <a:off x="914400" y="3352800"/>
            <a:ext cx="184150" cy="457200"/>
          </a:xfrm>
          <a:prstGeom prst="rect">
            <a:avLst/>
          </a:prstGeom>
          <a:noFill/>
          <a:ln w="9525">
            <a:noFill/>
            <a:miter lim="800000"/>
            <a:headEnd/>
            <a:tailEnd/>
          </a:ln>
          <a:effectLst/>
        </p:spPr>
        <p:txBody>
          <a:bodyPr wrap="none">
            <a:spAutoFit/>
          </a:bodyPr>
          <a:lstStyle/>
          <a:p>
            <a:endParaRPr lang="en-US" sz="2400"/>
          </a:p>
        </p:txBody>
      </p:sp>
      <p:sp>
        <p:nvSpPr>
          <p:cNvPr id="16391" name="Text Box 7"/>
          <p:cNvSpPr txBox="1">
            <a:spLocks noChangeArrowheads="1"/>
          </p:cNvSpPr>
          <p:nvPr/>
        </p:nvSpPr>
        <p:spPr bwMode="auto">
          <a:xfrm>
            <a:off x="822325" y="4038600"/>
            <a:ext cx="8321675" cy="2677656"/>
          </a:xfrm>
          <a:prstGeom prst="rect">
            <a:avLst/>
          </a:prstGeom>
          <a:noFill/>
          <a:ln w="9525">
            <a:noFill/>
            <a:miter lim="800000"/>
            <a:headEnd/>
            <a:tailEnd/>
          </a:ln>
          <a:effectLst/>
        </p:spPr>
        <p:txBody>
          <a:bodyPr>
            <a:spAutoFit/>
          </a:bodyPr>
          <a:lstStyle/>
          <a:p>
            <a:pPr marL="342900" indent="-342900">
              <a:buFontTx/>
              <a:buAutoNum type="arabicPeriod"/>
            </a:pPr>
            <a:r>
              <a:rPr lang="en-US" sz="2400" dirty="0">
                <a:solidFill>
                  <a:schemeClr val="hlink"/>
                </a:solidFill>
              </a:rPr>
              <a:t>Student evidence and </a:t>
            </a:r>
            <a:r>
              <a:rPr lang="en-US" sz="2400" dirty="0" smtClean="0">
                <a:solidFill>
                  <a:schemeClr val="hlink"/>
                </a:solidFill>
              </a:rPr>
              <a:t>new/forming ideas </a:t>
            </a:r>
            <a:r>
              <a:rPr lang="en-US" sz="2400" dirty="0">
                <a:solidFill>
                  <a:schemeClr val="hlink"/>
                </a:solidFill>
              </a:rPr>
              <a:t>are elicited</a:t>
            </a:r>
          </a:p>
          <a:p>
            <a:pPr marL="800100" lvl="1" indent="-342900"/>
            <a:r>
              <a:rPr lang="en-US" sz="2400" dirty="0">
                <a:solidFill>
                  <a:schemeClr val="hlink"/>
                </a:solidFill>
              </a:rPr>
              <a:t>Record keeping &amp; communication are part of science</a:t>
            </a:r>
          </a:p>
          <a:p>
            <a:pPr marL="342900" indent="-342900">
              <a:buFontTx/>
              <a:buAutoNum type="arabicPeriod"/>
            </a:pPr>
            <a:r>
              <a:rPr lang="en-US" sz="2400" dirty="0">
                <a:solidFill>
                  <a:schemeClr val="hlink"/>
                </a:solidFill>
              </a:rPr>
              <a:t>Language is attached to concepts as they develop</a:t>
            </a:r>
          </a:p>
          <a:p>
            <a:pPr marL="800100" lvl="1" indent="-342900"/>
            <a:r>
              <a:rPr lang="en-US" sz="2400" dirty="0">
                <a:solidFill>
                  <a:schemeClr val="hlink"/>
                </a:solidFill>
              </a:rPr>
              <a:t>ABC’s = Activity Before Content</a:t>
            </a:r>
          </a:p>
          <a:p>
            <a:pPr marL="342900" indent="-342900">
              <a:buFontTx/>
              <a:buAutoNum type="arabicPeriod"/>
            </a:pPr>
            <a:r>
              <a:rPr lang="en-US" sz="2400" dirty="0">
                <a:solidFill>
                  <a:schemeClr val="hlink"/>
                </a:solidFill>
              </a:rPr>
              <a:t>Teacher helps organize ideas, and may provide structured questions (Socratic) to guide development</a:t>
            </a:r>
          </a:p>
          <a:p>
            <a:pPr marL="342900" indent="-342900">
              <a:buFontTx/>
              <a:buAutoNum type="arabicPeriod"/>
            </a:pPr>
            <a:r>
              <a:rPr lang="en-US" sz="2400" dirty="0">
                <a:solidFill>
                  <a:schemeClr val="hlink"/>
                </a:solidFill>
              </a:rPr>
              <a:t>Teacher may contribute ideas and provide direct teaching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16387">
                                            <p:txEl>
                                              <p:pRg st="3" end="3"/>
                                            </p:txEl>
                                          </p:spTgt>
                                        </p:tgtEl>
                                      </p:cBhvr>
                                    </p:animEffect>
                                    <p:set>
                                      <p:cBhvr>
                                        <p:cTn id="7" dur="1" fill="hold">
                                          <p:stCondLst>
                                            <p:cond delay="1999"/>
                                          </p:stCondLst>
                                        </p:cTn>
                                        <p:tgtEl>
                                          <p:spTgt spid="16387">
                                            <p:txEl>
                                              <p:pRg st="3" end="3"/>
                                            </p:txEl>
                                          </p:spTgt>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16387">
                                            <p:txEl>
                                              <p:pRg st="4" end="4"/>
                                            </p:txEl>
                                          </p:spTgt>
                                        </p:tgtEl>
                                      </p:cBhvr>
                                    </p:animEffect>
                                    <p:set>
                                      <p:cBhvr>
                                        <p:cTn id="10" dur="1" fill="hold">
                                          <p:stCondLst>
                                            <p:cond delay="1999"/>
                                          </p:stCondLst>
                                        </p:cTn>
                                        <p:tgtEl>
                                          <p:spTgt spid="16387">
                                            <p:txEl>
                                              <p:pRg st="4" end="4"/>
                                            </p:txEl>
                                          </p:spTgt>
                                        </p:tgtEl>
                                        <p:attrNameLst>
                                          <p:attrName>style.visibility</p:attrName>
                                        </p:attrNameLst>
                                      </p:cBhvr>
                                      <p:to>
                                        <p:strVal val="hidden"/>
                                      </p:to>
                                    </p:set>
                                  </p:childTnLst>
                                </p:cTn>
                              </p:par>
                              <p:par>
                                <p:cTn id="11" presetID="4" presetClass="emph" presetSubtype="2" fill="hold" nodeType="withEffect">
                                  <p:stCondLst>
                                    <p:cond delay="0"/>
                                  </p:stCondLst>
                                  <p:childTnLst>
                                    <p:anim to="1.5" calcmode="lin" valueType="num">
                                      <p:cBhvr override="childStyle">
                                        <p:cTn id="12" dur="2000" fill="hold"/>
                                        <p:tgtEl>
                                          <p:spTgt spid="16387">
                                            <p:txEl>
                                              <p:pRg st="2" end="2"/>
                                            </p:txEl>
                                          </p:spTgt>
                                        </p:tgtEl>
                                        <p:attrNameLst>
                                          <p:attrName>style.fontSize</p:attrName>
                                        </p:attrNameLst>
                                      </p:cBhvr>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91">
                                            <p:txEl>
                                              <p:pRg st="0" end="0"/>
                                            </p:txEl>
                                          </p:spTgt>
                                        </p:tgtEl>
                                        <p:attrNameLst>
                                          <p:attrName>style.visibility</p:attrName>
                                        </p:attrNameLst>
                                      </p:cBhvr>
                                      <p:to>
                                        <p:strVal val="visible"/>
                                      </p:to>
                                    </p:set>
                                    <p:animEffect transition="in" filter="fade">
                                      <p:cBhvr>
                                        <p:cTn id="17" dur="2000"/>
                                        <p:tgtEl>
                                          <p:spTgt spid="16391">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6391">
                                            <p:txEl>
                                              <p:pRg st="1" end="1"/>
                                            </p:txEl>
                                          </p:spTgt>
                                        </p:tgtEl>
                                        <p:attrNameLst>
                                          <p:attrName>style.visibility</p:attrName>
                                        </p:attrNameLst>
                                      </p:cBhvr>
                                      <p:to>
                                        <p:strVal val="visible"/>
                                      </p:to>
                                    </p:set>
                                    <p:animEffect transition="in" filter="fade">
                                      <p:cBhvr>
                                        <p:cTn id="20" dur="2000"/>
                                        <p:tgtEl>
                                          <p:spTgt spid="1639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391">
                                            <p:txEl>
                                              <p:pRg st="2" end="2"/>
                                            </p:txEl>
                                          </p:spTgt>
                                        </p:tgtEl>
                                        <p:attrNameLst>
                                          <p:attrName>style.visibility</p:attrName>
                                        </p:attrNameLst>
                                      </p:cBhvr>
                                      <p:to>
                                        <p:strVal val="visible"/>
                                      </p:to>
                                    </p:set>
                                    <p:animEffect transition="in" filter="fade">
                                      <p:cBhvr>
                                        <p:cTn id="25" dur="2000"/>
                                        <p:tgtEl>
                                          <p:spTgt spid="16391">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6391">
                                            <p:txEl>
                                              <p:pRg st="3" end="3"/>
                                            </p:txEl>
                                          </p:spTgt>
                                        </p:tgtEl>
                                        <p:attrNameLst>
                                          <p:attrName>style.visibility</p:attrName>
                                        </p:attrNameLst>
                                      </p:cBhvr>
                                      <p:to>
                                        <p:strVal val="visible"/>
                                      </p:to>
                                    </p:set>
                                    <p:animEffect transition="in" filter="fade">
                                      <p:cBhvr>
                                        <p:cTn id="28" dur="2000"/>
                                        <p:tgtEl>
                                          <p:spTgt spid="16391">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391">
                                            <p:txEl>
                                              <p:pRg st="4" end="4"/>
                                            </p:txEl>
                                          </p:spTgt>
                                        </p:tgtEl>
                                        <p:attrNameLst>
                                          <p:attrName>style.visibility</p:attrName>
                                        </p:attrNameLst>
                                      </p:cBhvr>
                                      <p:to>
                                        <p:strVal val="visible"/>
                                      </p:to>
                                    </p:set>
                                    <p:animEffect transition="in" filter="fade">
                                      <p:cBhvr>
                                        <p:cTn id="33" dur="2000"/>
                                        <p:tgtEl>
                                          <p:spTgt spid="16391">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6391">
                                            <p:txEl>
                                              <p:pRg st="5" end="5"/>
                                            </p:txEl>
                                          </p:spTgt>
                                        </p:tgtEl>
                                        <p:attrNameLst>
                                          <p:attrName>style.visibility</p:attrName>
                                        </p:attrNameLst>
                                      </p:cBhvr>
                                      <p:to>
                                        <p:strVal val="visible"/>
                                      </p:to>
                                    </p:set>
                                    <p:animEffect transition="in" filter="fade">
                                      <p:cBhvr>
                                        <p:cTn id="38" dur="2000"/>
                                        <p:tgtEl>
                                          <p:spTgt spid="163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5400">
                <a:solidFill>
                  <a:srgbClr val="08C81F"/>
                </a:solidFill>
              </a:rPr>
              <a:t>5-E Learning Cycle</a:t>
            </a:r>
          </a:p>
        </p:txBody>
      </p:sp>
      <p:sp>
        <p:nvSpPr>
          <p:cNvPr id="17411" name="Rectangle 3"/>
          <p:cNvSpPr>
            <a:spLocks noGrp="1" noChangeArrowheads="1"/>
          </p:cNvSpPr>
          <p:nvPr>
            <p:ph type="body" idx="1"/>
          </p:nvPr>
        </p:nvSpPr>
        <p:spPr/>
        <p:txBody>
          <a:bodyPr/>
          <a:lstStyle/>
          <a:p>
            <a:r>
              <a:rPr lang="en-US">
                <a:solidFill>
                  <a:srgbClr val="FF0000"/>
                </a:solidFill>
              </a:rPr>
              <a:t>Engage </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17412" name="Text Box 4"/>
          <p:cNvSpPr txBox="1">
            <a:spLocks noChangeArrowheads="1"/>
          </p:cNvSpPr>
          <p:nvPr/>
        </p:nvSpPr>
        <p:spPr bwMode="auto">
          <a:xfrm>
            <a:off x="914400" y="3276600"/>
            <a:ext cx="74676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7413" name="Text Box 5"/>
          <p:cNvSpPr txBox="1">
            <a:spLocks noChangeArrowheads="1"/>
          </p:cNvSpPr>
          <p:nvPr/>
        </p:nvSpPr>
        <p:spPr bwMode="auto">
          <a:xfrm>
            <a:off x="914400" y="3352800"/>
            <a:ext cx="184150" cy="457200"/>
          </a:xfrm>
          <a:prstGeom prst="rect">
            <a:avLst/>
          </a:prstGeom>
          <a:noFill/>
          <a:ln w="9525">
            <a:noFill/>
            <a:miter lim="800000"/>
            <a:headEnd/>
            <a:tailEnd/>
          </a:ln>
          <a:effectLst/>
        </p:spPr>
        <p:txBody>
          <a:bodyPr wrap="none">
            <a:spAutoFit/>
          </a:bodyPr>
          <a:lstStyle/>
          <a:p>
            <a:endParaRPr lang="en-US" sz="2400"/>
          </a:p>
        </p:txBody>
      </p:sp>
      <p:sp>
        <p:nvSpPr>
          <p:cNvPr id="17414" name="Text Box 6"/>
          <p:cNvSpPr txBox="1">
            <a:spLocks noChangeArrowheads="1"/>
          </p:cNvSpPr>
          <p:nvPr/>
        </p:nvSpPr>
        <p:spPr bwMode="auto">
          <a:xfrm>
            <a:off x="822325" y="4038600"/>
            <a:ext cx="8321675" cy="2282825"/>
          </a:xfrm>
          <a:prstGeom prst="rect">
            <a:avLst/>
          </a:prstGeom>
          <a:noFill/>
          <a:ln w="9525">
            <a:noFill/>
            <a:miter lim="800000"/>
            <a:headEnd/>
            <a:tailEnd/>
          </a:ln>
          <a:effectLst/>
        </p:spPr>
        <p:txBody>
          <a:bodyPr>
            <a:spAutoFit/>
          </a:bodyPr>
          <a:lstStyle/>
          <a:p>
            <a:pPr marL="342900" indent="-342900">
              <a:buFontTx/>
              <a:buAutoNum type="arabicPeriod"/>
            </a:pPr>
            <a:r>
              <a:rPr lang="en-US" sz="2400">
                <a:solidFill>
                  <a:schemeClr val="hlink"/>
                </a:solidFill>
              </a:rPr>
              <a:t>May provide additional examples of the concept</a:t>
            </a:r>
          </a:p>
          <a:p>
            <a:pPr marL="342900" indent="-342900">
              <a:buFontTx/>
              <a:buAutoNum type="arabicPeriod"/>
            </a:pPr>
            <a:r>
              <a:rPr lang="en-US" sz="2400">
                <a:solidFill>
                  <a:schemeClr val="hlink"/>
                </a:solidFill>
              </a:rPr>
              <a:t>May provide non-examples of the concept</a:t>
            </a:r>
          </a:p>
          <a:p>
            <a:pPr marL="342900" indent="-342900">
              <a:buFontTx/>
              <a:buAutoNum type="arabicPeriod"/>
            </a:pPr>
            <a:r>
              <a:rPr lang="en-US" sz="2400">
                <a:solidFill>
                  <a:schemeClr val="hlink"/>
                </a:solidFill>
              </a:rPr>
              <a:t>May provide additional experiences with the concept</a:t>
            </a:r>
          </a:p>
          <a:p>
            <a:pPr marL="342900" indent="-342900">
              <a:buFontTx/>
              <a:buAutoNum type="arabicPeriod"/>
            </a:pPr>
            <a:r>
              <a:rPr lang="en-US" sz="2400">
                <a:solidFill>
                  <a:schemeClr val="hlink"/>
                </a:solidFill>
              </a:rPr>
              <a:t>May be an activity, teacher demonstration, or media</a:t>
            </a:r>
          </a:p>
          <a:p>
            <a:pPr marL="342900" indent="-342900">
              <a:buFontTx/>
              <a:buAutoNum type="arabicPeriod"/>
            </a:pPr>
            <a:r>
              <a:rPr lang="en-US" sz="2400">
                <a:solidFill>
                  <a:schemeClr val="hlink"/>
                </a:solidFill>
              </a:rPr>
              <a:t>Not intended to add new concepts</a:t>
            </a:r>
          </a:p>
          <a:p>
            <a:pPr marL="342900" indent="-342900"/>
            <a:endParaRPr lang="en-US" sz="240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17411">
                                            <p:txEl>
                                              <p:pRg st="4" end="4"/>
                                            </p:txEl>
                                          </p:spTgt>
                                        </p:tgtEl>
                                      </p:cBhvr>
                                    </p:animEffect>
                                    <p:set>
                                      <p:cBhvr>
                                        <p:cTn id="7" dur="1" fill="hold">
                                          <p:stCondLst>
                                            <p:cond delay="1999"/>
                                          </p:stCondLst>
                                        </p:cTn>
                                        <p:tgtEl>
                                          <p:spTgt spid="17411">
                                            <p:txEl>
                                              <p:pRg st="4" end="4"/>
                                            </p:txEl>
                                          </p:spTgt>
                                        </p:tgtEl>
                                        <p:attrNameLst>
                                          <p:attrName>style.visibility</p:attrName>
                                        </p:attrNameLst>
                                      </p:cBhvr>
                                      <p:to>
                                        <p:strVal val="hidden"/>
                                      </p:to>
                                    </p:set>
                                  </p:childTnLst>
                                </p:cTn>
                              </p:par>
                              <p:par>
                                <p:cTn id="8" presetID="4" presetClass="emph" presetSubtype="2" fill="hold" nodeType="withEffect">
                                  <p:stCondLst>
                                    <p:cond delay="0"/>
                                  </p:stCondLst>
                                  <p:childTnLst>
                                    <p:anim to="1.5" calcmode="lin" valueType="num">
                                      <p:cBhvr override="childStyle">
                                        <p:cTn id="9" dur="2000" fill="hold"/>
                                        <p:tgtEl>
                                          <p:spTgt spid="17411">
                                            <p:txEl>
                                              <p:pRg st="3" end="3"/>
                                            </p:txEl>
                                          </p:spTgt>
                                        </p:tgtEl>
                                        <p:attrNameLst>
                                          <p:attrName>style.fontSize</p:attrName>
                                        </p:attrNameLst>
                                      </p:cBhvr>
                                    </p:anim>
                                  </p:childTnLst>
                                </p:cTn>
                              </p:par>
                              <p:par>
                                <p:cTn id="10" presetID="0" presetClass="path" presetSubtype="0" accel="50000" decel="50000" fill="hold" nodeType="withEffect">
                                  <p:stCondLst>
                                    <p:cond delay="0"/>
                                  </p:stCondLst>
                                  <p:childTnLst>
                                    <p:animMotion origin="layout" path="M 0 0 C -0.00278 0.02754 -0.00556 0.05532 0.00538 0.08078 C 0.01632 0.10625 0.04739 0.14676 0.0658 0.15278 C 0.0842 0.15879 0.11076 0.1287 0.1158 0.11759 C 0.12083 0.10648 0.10712 0.09421 0.09618 0.08611 C 0.08524 0.07801 0.05937 0.07592 0.05 0.06852 C 0.04062 0.06111 0.04132 0.05208 0.03958 0.04213 C 0.03785 0.03217 0.03941 0.01666 0.03958 0.00879 C 0.03976 0.00092 0.04028 -0.00209 0.0408 -0.00509 " pathEditMode="relative" ptsTypes="aaaaaaaaA">
                                      <p:cBhvr>
                                        <p:cTn id="11" dur="2000" fill="hold"/>
                                        <p:tgtEl>
                                          <p:spTgt spid="17411">
                                            <p:txEl>
                                              <p:pRg st="3" end="3"/>
                                            </p:txEl>
                                          </p:spTgt>
                                        </p:tgtEl>
                                        <p:attrNameLst>
                                          <p:attrName>ppt_x</p:attrName>
                                          <p:attrName>ppt_y</p:attrName>
                                        </p:attrNameLst>
                                      </p:cBhvr>
                                    </p:animMotion>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7414">
                                            <p:txEl>
                                              <p:pRg st="0" end="0"/>
                                            </p:txEl>
                                          </p:spTgt>
                                        </p:tgtEl>
                                        <p:attrNameLst>
                                          <p:attrName>style.visibility</p:attrName>
                                        </p:attrNameLst>
                                      </p:cBhvr>
                                      <p:to>
                                        <p:strVal val="visible"/>
                                      </p:to>
                                    </p:set>
                                    <p:animEffect transition="in" filter="fade">
                                      <p:cBhvr>
                                        <p:cTn id="16" dur="2000"/>
                                        <p:tgtEl>
                                          <p:spTgt spid="1741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7414">
                                            <p:txEl>
                                              <p:pRg st="1" end="1"/>
                                            </p:txEl>
                                          </p:spTgt>
                                        </p:tgtEl>
                                        <p:attrNameLst>
                                          <p:attrName>style.visibility</p:attrName>
                                        </p:attrNameLst>
                                      </p:cBhvr>
                                      <p:to>
                                        <p:strVal val="visible"/>
                                      </p:to>
                                    </p:set>
                                    <p:animEffect transition="in" filter="fade">
                                      <p:cBhvr>
                                        <p:cTn id="21" dur="2000"/>
                                        <p:tgtEl>
                                          <p:spTgt spid="1741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7414">
                                            <p:txEl>
                                              <p:pRg st="2" end="2"/>
                                            </p:txEl>
                                          </p:spTgt>
                                        </p:tgtEl>
                                        <p:attrNameLst>
                                          <p:attrName>style.visibility</p:attrName>
                                        </p:attrNameLst>
                                      </p:cBhvr>
                                      <p:to>
                                        <p:strVal val="visible"/>
                                      </p:to>
                                    </p:set>
                                    <p:animEffect transition="in" filter="fade">
                                      <p:cBhvr>
                                        <p:cTn id="26" dur="2000"/>
                                        <p:tgtEl>
                                          <p:spTgt spid="1741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414">
                                            <p:txEl>
                                              <p:pRg st="3" end="3"/>
                                            </p:txEl>
                                          </p:spTgt>
                                        </p:tgtEl>
                                        <p:attrNameLst>
                                          <p:attrName>style.visibility</p:attrName>
                                        </p:attrNameLst>
                                      </p:cBhvr>
                                      <p:to>
                                        <p:strVal val="visible"/>
                                      </p:to>
                                    </p:set>
                                    <p:animEffect transition="in" filter="fade">
                                      <p:cBhvr>
                                        <p:cTn id="31" dur="2000"/>
                                        <p:tgtEl>
                                          <p:spTgt spid="17414">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7414">
                                            <p:txEl>
                                              <p:pRg st="4" end="4"/>
                                            </p:txEl>
                                          </p:spTgt>
                                        </p:tgtEl>
                                        <p:attrNameLst>
                                          <p:attrName>style.visibility</p:attrName>
                                        </p:attrNameLst>
                                      </p:cBhvr>
                                      <p:to>
                                        <p:strVal val="visible"/>
                                      </p:to>
                                    </p:set>
                                    <p:animEffect transition="in" filter="fade">
                                      <p:cBhvr>
                                        <p:cTn id="36" dur="2000"/>
                                        <p:tgtEl>
                                          <p:spTgt spid="174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5400">
                <a:solidFill>
                  <a:srgbClr val="08C81F"/>
                </a:solidFill>
              </a:rPr>
              <a:t>5-E Learning Cycle</a:t>
            </a:r>
          </a:p>
        </p:txBody>
      </p:sp>
      <p:sp>
        <p:nvSpPr>
          <p:cNvPr id="18435" name="Rectangle 3"/>
          <p:cNvSpPr>
            <a:spLocks noGrp="1" noChangeArrowheads="1"/>
          </p:cNvSpPr>
          <p:nvPr>
            <p:ph type="body" idx="1"/>
          </p:nvPr>
        </p:nvSpPr>
        <p:spPr/>
        <p:txBody>
          <a:bodyPr/>
          <a:lstStyle/>
          <a:p>
            <a:r>
              <a:rPr lang="en-US">
                <a:solidFill>
                  <a:srgbClr val="FF0000"/>
                </a:solidFill>
              </a:rPr>
              <a:t>Engage </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18436" name="Text Box 4"/>
          <p:cNvSpPr txBox="1">
            <a:spLocks noChangeArrowheads="1"/>
          </p:cNvSpPr>
          <p:nvPr/>
        </p:nvSpPr>
        <p:spPr bwMode="auto">
          <a:xfrm>
            <a:off x="914400" y="3276600"/>
            <a:ext cx="74676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8437" name="Text Box 5"/>
          <p:cNvSpPr txBox="1">
            <a:spLocks noChangeArrowheads="1"/>
          </p:cNvSpPr>
          <p:nvPr/>
        </p:nvSpPr>
        <p:spPr bwMode="auto">
          <a:xfrm>
            <a:off x="914400" y="3352800"/>
            <a:ext cx="184150" cy="457200"/>
          </a:xfrm>
          <a:prstGeom prst="rect">
            <a:avLst/>
          </a:prstGeom>
          <a:noFill/>
          <a:ln w="9525">
            <a:noFill/>
            <a:miter lim="800000"/>
            <a:headEnd/>
            <a:tailEnd/>
          </a:ln>
          <a:effectLst/>
        </p:spPr>
        <p:txBody>
          <a:bodyPr wrap="none">
            <a:spAutoFit/>
          </a:bodyPr>
          <a:lstStyle/>
          <a:p>
            <a:endParaRPr lang="en-US" sz="2400"/>
          </a:p>
        </p:txBody>
      </p:sp>
      <p:sp>
        <p:nvSpPr>
          <p:cNvPr id="18438" name="Text Box 6"/>
          <p:cNvSpPr txBox="1">
            <a:spLocks noChangeArrowheads="1"/>
          </p:cNvSpPr>
          <p:nvPr/>
        </p:nvSpPr>
        <p:spPr bwMode="auto">
          <a:xfrm>
            <a:off x="822325" y="4800600"/>
            <a:ext cx="8321675" cy="1187450"/>
          </a:xfrm>
          <a:prstGeom prst="rect">
            <a:avLst/>
          </a:prstGeom>
          <a:noFill/>
          <a:ln w="9525">
            <a:noFill/>
            <a:miter lim="800000"/>
            <a:headEnd/>
            <a:tailEnd/>
          </a:ln>
          <a:effectLst/>
        </p:spPr>
        <p:txBody>
          <a:bodyPr>
            <a:spAutoFit/>
          </a:bodyPr>
          <a:lstStyle/>
          <a:p>
            <a:pPr marL="342900" indent="-342900">
              <a:buFontTx/>
              <a:buAutoNum type="arabicPeriod"/>
            </a:pPr>
            <a:r>
              <a:rPr lang="en-US" sz="2400">
                <a:solidFill>
                  <a:schemeClr val="hlink"/>
                </a:solidFill>
              </a:rPr>
              <a:t>NOT primarily about generating a grade</a:t>
            </a:r>
          </a:p>
          <a:p>
            <a:pPr marL="342900" indent="-342900">
              <a:buFontTx/>
              <a:buAutoNum type="arabicPeriod"/>
            </a:pPr>
            <a:r>
              <a:rPr lang="en-US" sz="2400">
                <a:solidFill>
                  <a:schemeClr val="hlink"/>
                </a:solidFill>
              </a:rPr>
              <a:t>IS primarily about helping students recognize learning</a:t>
            </a:r>
          </a:p>
          <a:p>
            <a:pPr marL="342900" indent="-342900">
              <a:buFontTx/>
              <a:buAutoNum type="arabicPeriod"/>
            </a:pPr>
            <a:r>
              <a:rPr lang="en-US" sz="2400">
                <a:solidFill>
                  <a:schemeClr val="hlink"/>
                </a:solidFill>
              </a:rPr>
              <a:t>Returns to the original question asked in </a:t>
            </a:r>
            <a:r>
              <a:rPr lang="en-US" sz="2400">
                <a:solidFill>
                  <a:srgbClr val="FF0000"/>
                </a:solidFill>
              </a:rPr>
              <a:t>Engagement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18435">
                                            <p:txEl>
                                              <p:pRg st="4" end="4"/>
                                            </p:txEl>
                                          </p:spTgt>
                                        </p:tgtEl>
                                        <p:attrNameLst>
                                          <p:attrName>style.fontSize</p:attrName>
                                        </p:attrNameLst>
                                      </p:cBhvr>
                                    </p:anim>
                                  </p:childTnLst>
                                </p:cTn>
                              </p:par>
                              <p:par>
                                <p:cTn id="7" presetID="0" presetClass="path" presetSubtype="0" accel="50000" decel="50000" fill="hold" nodeType="withEffect">
                                  <p:stCondLst>
                                    <p:cond delay="0"/>
                                  </p:stCondLst>
                                  <p:childTnLst>
                                    <p:animMotion origin="layout" path="M 0.04219 -0.00533 C 0.04288 0.04166 0.04357 0.08865 0.05416 0.10879 C 0.06475 0.12893 0.09635 0.12037 0.10538 0.11574 C 0.11441 0.11111 0.11406 0.08935 0.10798 0.08055 C 0.10191 0.07175 0.07969 0.07337 0.06857 0.06319 C 0.05746 0.053 0.04531 0.02569 0.04097 0.01921 " pathEditMode="relative" rAng="0" ptsTypes="aaaaaA">
                                      <p:cBhvr>
                                        <p:cTn id="8" dur="2000" fill="hold"/>
                                        <p:tgtEl>
                                          <p:spTgt spid="18435">
                                            <p:txEl>
                                              <p:pRg st="4" end="4"/>
                                            </p:txEl>
                                          </p:spTgt>
                                        </p:tgtEl>
                                        <p:attrNameLst>
                                          <p:attrName>ppt_x</p:attrName>
                                          <p:attrName>ppt_y</p:attrName>
                                        </p:attrNameLst>
                                      </p:cBhvr>
                                      <p:rCtr x="35" y="67"/>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8438">
                                            <p:txEl>
                                              <p:pRg st="0" end="0"/>
                                            </p:txEl>
                                          </p:spTgt>
                                        </p:tgtEl>
                                        <p:attrNameLst>
                                          <p:attrName>style.visibility</p:attrName>
                                        </p:attrNameLst>
                                      </p:cBhvr>
                                      <p:to>
                                        <p:strVal val="visible"/>
                                      </p:to>
                                    </p:set>
                                    <p:animEffect transition="in" filter="fade">
                                      <p:cBhvr>
                                        <p:cTn id="13" dur="2000"/>
                                        <p:tgtEl>
                                          <p:spTgt spid="18438">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8438">
                                            <p:txEl>
                                              <p:pRg st="1" end="1"/>
                                            </p:txEl>
                                          </p:spTgt>
                                        </p:tgtEl>
                                        <p:attrNameLst>
                                          <p:attrName>style.visibility</p:attrName>
                                        </p:attrNameLst>
                                      </p:cBhvr>
                                      <p:to>
                                        <p:strVal val="visible"/>
                                      </p:to>
                                    </p:set>
                                    <p:animEffect transition="in" filter="fade">
                                      <p:cBhvr>
                                        <p:cTn id="18" dur="2000"/>
                                        <p:tgtEl>
                                          <p:spTgt spid="18438">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8438">
                                            <p:txEl>
                                              <p:pRg st="2" end="2"/>
                                            </p:txEl>
                                          </p:spTgt>
                                        </p:tgtEl>
                                        <p:attrNameLst>
                                          <p:attrName>style.visibility</p:attrName>
                                        </p:attrNameLst>
                                      </p:cBhvr>
                                      <p:to>
                                        <p:strVal val="visible"/>
                                      </p:to>
                                    </p:set>
                                    <p:animEffect transition="in" filter="fade">
                                      <p:cBhvr>
                                        <p:cTn id="23" dur="2000"/>
                                        <p:tgtEl>
                                          <p:spTgt spid="184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Concepts</a:t>
            </a:r>
          </a:p>
        </p:txBody>
      </p:sp>
      <p:sp>
        <p:nvSpPr>
          <p:cNvPr id="19459" name="Rectangle 3"/>
          <p:cNvSpPr>
            <a:spLocks noGrp="1" noChangeArrowheads="1"/>
          </p:cNvSpPr>
          <p:nvPr>
            <p:ph type="body" idx="1"/>
          </p:nvPr>
        </p:nvSpPr>
        <p:spPr>
          <a:xfrm>
            <a:off x="457200" y="1600200"/>
            <a:ext cx="8229600" cy="1981200"/>
          </a:xfrm>
        </p:spPr>
        <p:txBody>
          <a:bodyPr/>
          <a:lstStyle/>
          <a:p>
            <a:r>
              <a:rPr lang="en-US">
                <a:solidFill>
                  <a:srgbClr val="FF0000"/>
                </a:solidFill>
              </a:rPr>
              <a:t>Name</a:t>
            </a:r>
          </a:p>
          <a:p>
            <a:r>
              <a:rPr lang="en-US">
                <a:solidFill>
                  <a:srgbClr val="FF0000"/>
                </a:solidFill>
              </a:rPr>
              <a:t>Attributes</a:t>
            </a:r>
          </a:p>
          <a:p>
            <a:r>
              <a:rPr lang="en-US">
                <a:solidFill>
                  <a:srgbClr val="FF0000"/>
                </a:solidFill>
              </a:rPr>
              <a:t>Examples</a:t>
            </a:r>
          </a:p>
          <a:p>
            <a:pPr>
              <a:buFontTx/>
              <a:buNone/>
            </a:pPr>
            <a:endParaRPr lang="en-US"/>
          </a:p>
        </p:txBody>
      </p:sp>
      <p:sp>
        <p:nvSpPr>
          <p:cNvPr id="19462" name="Text Box 6"/>
          <p:cNvSpPr txBox="1">
            <a:spLocks noChangeArrowheads="1"/>
          </p:cNvSpPr>
          <p:nvPr/>
        </p:nvSpPr>
        <p:spPr bwMode="auto">
          <a:xfrm>
            <a:off x="685800" y="3581400"/>
            <a:ext cx="8077200" cy="1004888"/>
          </a:xfrm>
          <a:prstGeom prst="rect">
            <a:avLst/>
          </a:prstGeom>
          <a:noFill/>
          <a:ln w="9525">
            <a:noFill/>
            <a:miter lim="800000"/>
            <a:headEnd/>
            <a:tailEnd/>
          </a:ln>
          <a:effectLst/>
        </p:spPr>
        <p:txBody>
          <a:bodyPr>
            <a:spAutoFit/>
          </a:bodyPr>
          <a:lstStyle/>
          <a:p>
            <a:pPr algn="r">
              <a:spcBef>
                <a:spcPct val="50000"/>
              </a:spcBef>
            </a:pPr>
            <a:r>
              <a:rPr lang="en-US" sz="2400"/>
              <a:t>Concept Name: </a:t>
            </a:r>
            <a:r>
              <a:rPr lang="en-US" sz="2400">
                <a:solidFill>
                  <a:schemeClr val="hlink"/>
                </a:solidFill>
              </a:rPr>
              <a:t>Transparent</a:t>
            </a:r>
          </a:p>
          <a:p>
            <a:pPr algn="r">
              <a:spcBef>
                <a:spcPct val="50000"/>
              </a:spcBef>
            </a:pPr>
            <a:endParaRPr lang="en-US" sz="2400">
              <a:solidFill>
                <a:srgbClr val="FF3399"/>
              </a:solidFill>
            </a:endParaRPr>
          </a:p>
        </p:txBody>
      </p:sp>
      <p:sp>
        <p:nvSpPr>
          <p:cNvPr id="19463" name="Text Box 7"/>
          <p:cNvSpPr txBox="1">
            <a:spLocks noChangeArrowheads="1"/>
          </p:cNvSpPr>
          <p:nvPr/>
        </p:nvSpPr>
        <p:spPr bwMode="auto">
          <a:xfrm>
            <a:off x="2438400" y="4038600"/>
            <a:ext cx="6335713" cy="1371600"/>
          </a:xfrm>
          <a:prstGeom prst="rect">
            <a:avLst/>
          </a:prstGeom>
          <a:noFill/>
          <a:ln w="9525">
            <a:noFill/>
            <a:miter lim="800000"/>
            <a:headEnd/>
            <a:tailEnd/>
          </a:ln>
          <a:effectLst/>
        </p:spPr>
        <p:txBody>
          <a:bodyPr>
            <a:spAutoFit/>
          </a:bodyPr>
          <a:lstStyle/>
          <a:p>
            <a:pPr algn="r"/>
            <a:r>
              <a:rPr lang="en-US" sz="2400"/>
              <a:t>Attribute 1: </a:t>
            </a:r>
            <a:r>
              <a:rPr lang="en-US" sz="2400">
                <a:solidFill>
                  <a:schemeClr val="folHlink"/>
                </a:solidFill>
              </a:rPr>
              <a:t>Allows light to pass through</a:t>
            </a:r>
          </a:p>
          <a:p>
            <a:pPr algn="r"/>
            <a:r>
              <a:rPr lang="en-US" sz="2400"/>
              <a:t>Attribute 2: </a:t>
            </a:r>
            <a:r>
              <a:rPr lang="en-US" sz="2400">
                <a:solidFill>
                  <a:schemeClr val="folHlink"/>
                </a:solidFill>
              </a:rPr>
              <a:t>Does not make things look blurry</a:t>
            </a:r>
          </a:p>
          <a:p>
            <a:pPr algn="r"/>
            <a:endParaRPr lang="en-US">
              <a:solidFill>
                <a:srgbClr val="FF3399"/>
              </a:solidFill>
            </a:endParaRPr>
          </a:p>
          <a:p>
            <a:pPr algn="r"/>
            <a:endParaRPr lang="en-US"/>
          </a:p>
        </p:txBody>
      </p:sp>
      <p:sp>
        <p:nvSpPr>
          <p:cNvPr id="19464" name="Text Box 8"/>
          <p:cNvSpPr txBox="1">
            <a:spLocks noChangeArrowheads="1"/>
          </p:cNvSpPr>
          <p:nvPr/>
        </p:nvSpPr>
        <p:spPr bwMode="auto">
          <a:xfrm>
            <a:off x="3324225" y="4800600"/>
            <a:ext cx="5438775" cy="457200"/>
          </a:xfrm>
          <a:prstGeom prst="rect">
            <a:avLst/>
          </a:prstGeom>
          <a:noFill/>
          <a:ln w="9525">
            <a:noFill/>
            <a:miter lim="800000"/>
            <a:headEnd/>
            <a:tailEnd/>
          </a:ln>
          <a:effectLst/>
        </p:spPr>
        <p:txBody>
          <a:bodyPr wrap="none">
            <a:spAutoFit/>
          </a:bodyPr>
          <a:lstStyle/>
          <a:p>
            <a:r>
              <a:rPr lang="en-US" sz="2400"/>
              <a:t>Examples: </a:t>
            </a:r>
            <a:r>
              <a:rPr lang="en-US" sz="2400">
                <a:solidFill>
                  <a:srgbClr val="FF3399"/>
                </a:solidFill>
              </a:rPr>
              <a:t>clear glass, plastic wrap, air</a:t>
            </a:r>
          </a:p>
        </p:txBody>
      </p:sp>
      <p:sp>
        <p:nvSpPr>
          <p:cNvPr id="19465" name="Text Box 9"/>
          <p:cNvSpPr txBox="1">
            <a:spLocks noChangeArrowheads="1"/>
          </p:cNvSpPr>
          <p:nvPr/>
        </p:nvSpPr>
        <p:spPr bwMode="auto">
          <a:xfrm>
            <a:off x="457200" y="852488"/>
            <a:ext cx="3054350" cy="519112"/>
          </a:xfrm>
          <a:prstGeom prst="rect">
            <a:avLst/>
          </a:prstGeom>
          <a:noFill/>
          <a:ln w="9525">
            <a:noFill/>
            <a:miter lim="800000"/>
            <a:headEnd/>
            <a:tailEnd/>
          </a:ln>
          <a:effectLst/>
        </p:spPr>
        <p:txBody>
          <a:bodyPr wrap="none">
            <a:spAutoFit/>
          </a:bodyPr>
          <a:lstStyle/>
          <a:p>
            <a:r>
              <a:rPr lang="en-US" sz="2800">
                <a:solidFill>
                  <a:srgbClr val="FF0000"/>
                </a:solidFill>
              </a:rPr>
              <a:t>Engage &amp; Explore</a:t>
            </a:r>
          </a:p>
        </p:txBody>
      </p:sp>
      <p:sp>
        <p:nvSpPr>
          <p:cNvPr id="19469" name="Text Box 13"/>
          <p:cNvSpPr txBox="1">
            <a:spLocks noChangeArrowheads="1"/>
          </p:cNvSpPr>
          <p:nvPr/>
        </p:nvSpPr>
        <p:spPr bwMode="auto">
          <a:xfrm>
            <a:off x="517525" y="2835275"/>
            <a:ext cx="8397875" cy="3990975"/>
          </a:xfrm>
          <a:prstGeom prst="rect">
            <a:avLst/>
          </a:prstGeom>
          <a:noFill/>
          <a:ln w="9525">
            <a:noFill/>
            <a:miter lim="800000"/>
            <a:headEnd/>
            <a:tailEnd/>
          </a:ln>
          <a:effectLst/>
        </p:spPr>
        <p:txBody>
          <a:bodyPr>
            <a:spAutoFit/>
          </a:bodyPr>
          <a:lstStyle/>
          <a:p>
            <a:r>
              <a:rPr lang="en-US" sz="2800">
                <a:solidFill>
                  <a:srgbClr val="FF0000"/>
                </a:solidFill>
              </a:rPr>
              <a:t>Explain</a:t>
            </a:r>
          </a:p>
          <a:p>
            <a:endParaRPr lang="en-US" sz="2800">
              <a:solidFill>
                <a:srgbClr val="FF0000"/>
              </a:solidFill>
            </a:endParaRPr>
          </a:p>
          <a:p>
            <a:pPr algn="r"/>
            <a:r>
              <a:rPr lang="en-US" sz="2400"/>
              <a:t>Definition: </a:t>
            </a:r>
            <a:r>
              <a:rPr lang="en-US" sz="2400">
                <a:solidFill>
                  <a:schemeClr val="folHlink"/>
                </a:solidFill>
              </a:rPr>
              <a:t>Allows light to pass directly through</a:t>
            </a:r>
            <a:endParaRPr lang="en-US" sz="2400"/>
          </a:p>
          <a:p>
            <a:r>
              <a:rPr lang="en-US" sz="2800">
                <a:solidFill>
                  <a:srgbClr val="FF0000"/>
                </a:solidFill>
              </a:rPr>
              <a:t>Elaborate</a:t>
            </a:r>
          </a:p>
          <a:p>
            <a:pPr algn="r"/>
            <a:r>
              <a:rPr lang="en-US" sz="2400"/>
              <a:t>Attribute 2:</a:t>
            </a:r>
            <a:r>
              <a:rPr lang="en-US" sz="2400">
                <a:solidFill>
                  <a:srgbClr val="FF0000"/>
                </a:solidFill>
              </a:rPr>
              <a:t> </a:t>
            </a:r>
            <a:r>
              <a:rPr lang="en-US" sz="2400">
                <a:solidFill>
                  <a:schemeClr val="folHlink"/>
                </a:solidFill>
              </a:rPr>
              <a:t>Clarification—The size of the image may change</a:t>
            </a:r>
          </a:p>
          <a:p>
            <a:pPr algn="r"/>
            <a:r>
              <a:rPr lang="en-US" sz="2400"/>
              <a:t>Attribute 2:</a:t>
            </a:r>
            <a:r>
              <a:rPr lang="en-US" sz="2400">
                <a:solidFill>
                  <a:srgbClr val="FF0000"/>
                </a:solidFill>
              </a:rPr>
              <a:t> </a:t>
            </a:r>
            <a:r>
              <a:rPr lang="en-US" sz="2400">
                <a:solidFill>
                  <a:schemeClr val="folHlink"/>
                </a:solidFill>
              </a:rPr>
              <a:t>Clarification—When checking, hold it back a bit</a:t>
            </a:r>
          </a:p>
          <a:p>
            <a:pPr algn="r"/>
            <a:r>
              <a:rPr lang="en-US" sz="2400"/>
              <a:t>Additional Examples: </a:t>
            </a:r>
            <a:r>
              <a:rPr lang="en-US" sz="2400">
                <a:solidFill>
                  <a:srgbClr val="FF3399"/>
                </a:solidFill>
              </a:rPr>
              <a:t>magnifying glass, water</a:t>
            </a:r>
          </a:p>
          <a:p>
            <a:pPr algn="r"/>
            <a:r>
              <a:rPr lang="en-US" sz="2400"/>
              <a:t>Non-example: </a:t>
            </a:r>
            <a:r>
              <a:rPr lang="en-US" sz="2400">
                <a:solidFill>
                  <a:srgbClr val="08C81F"/>
                </a:solidFill>
              </a:rPr>
              <a:t>waxed paper, muddy water, paper, wood</a:t>
            </a:r>
          </a:p>
          <a:p>
            <a:r>
              <a:rPr lang="en-US" sz="2800">
                <a:solidFill>
                  <a:srgbClr val="FF0000"/>
                </a:solidFill>
              </a:rPr>
              <a:t>Evaluate</a:t>
            </a:r>
            <a:r>
              <a:rPr lang="en-US" sz="2400">
                <a:solidFill>
                  <a:schemeClr val="folHlink"/>
                </a:solidFill>
              </a:rPr>
              <a:t>  </a:t>
            </a:r>
            <a:r>
              <a:rPr lang="en-US" sz="2400"/>
              <a:t>Write a story about a person who does a good deed with a</a:t>
            </a:r>
            <a:r>
              <a:rPr lang="en-US" sz="2400">
                <a:solidFill>
                  <a:schemeClr val="hlink"/>
                </a:solidFill>
              </a:rPr>
              <a:t> transparent </a:t>
            </a:r>
            <a:r>
              <a:rPr lang="en-US" sz="2400"/>
              <a:t>machine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fade">
                                      <p:cBhvr>
                                        <p:cTn id="7" dur="20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fade">
                                      <p:cBhvr>
                                        <p:cTn id="12" dur="20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fade">
                                      <p:cBhvr>
                                        <p:cTn id="17" dur="2000"/>
                                        <p:tgtEl>
                                          <p:spTgt spid="194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fade">
                                      <p:cBhvr>
                                        <p:cTn id="22" dur="2000"/>
                                        <p:tgtEl>
                                          <p:spTgt spid="1946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463"/>
                                        </p:tgtEl>
                                        <p:attrNameLst>
                                          <p:attrName>style.visibility</p:attrName>
                                        </p:attrNameLst>
                                      </p:cBhvr>
                                      <p:to>
                                        <p:strVal val="visible"/>
                                      </p:to>
                                    </p:set>
                                    <p:animEffect transition="in" filter="fade">
                                      <p:cBhvr>
                                        <p:cTn id="27" dur="2000"/>
                                        <p:tgtEl>
                                          <p:spTgt spid="194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464"/>
                                        </p:tgtEl>
                                        <p:attrNameLst>
                                          <p:attrName>style.visibility</p:attrName>
                                        </p:attrNameLst>
                                      </p:cBhvr>
                                      <p:to>
                                        <p:strVal val="visible"/>
                                      </p:to>
                                    </p:set>
                                    <p:animEffect transition="in" filter="fade">
                                      <p:cBhvr>
                                        <p:cTn id="32" dur="2000"/>
                                        <p:tgtEl>
                                          <p:spTgt spid="19464"/>
                                        </p:tgtEl>
                                      </p:cBhvr>
                                    </p:animEffect>
                                  </p:childTnLst>
                                </p:cTn>
                              </p:par>
                            </p:childTnLst>
                          </p:cTn>
                        </p:par>
                      </p:childTnLst>
                    </p:cTn>
                  </p:par>
                  <p:par>
                    <p:cTn id="33" fill="hold">
                      <p:stCondLst>
                        <p:cond delay="indefinite"/>
                      </p:stCondLst>
                      <p:childTnLst>
                        <p:par>
                          <p:cTn id="34" fill="hold">
                            <p:stCondLst>
                              <p:cond delay="0"/>
                            </p:stCondLst>
                            <p:childTnLst>
                              <p:par>
                                <p:cTn id="35" presetID="64" presetClass="path" presetSubtype="0" accel="50000" decel="50000" fill="hold" grpId="1" nodeType="clickEffect">
                                  <p:stCondLst>
                                    <p:cond delay="0"/>
                                  </p:stCondLst>
                                  <p:childTnLst>
                                    <p:animMotion origin="layout" path="M -1.66667E-6 -3.33333E-6 L -0.00312 -0.5 " pathEditMode="relative" rAng="0" ptsTypes="AA">
                                      <p:cBhvr>
                                        <p:cTn id="36" dur="2000" fill="hold"/>
                                        <p:tgtEl>
                                          <p:spTgt spid="19464"/>
                                        </p:tgtEl>
                                        <p:attrNameLst>
                                          <p:attrName>ppt_x</p:attrName>
                                          <p:attrName>ppt_y</p:attrName>
                                        </p:attrNameLst>
                                      </p:cBhvr>
                                      <p:rCtr x="-2" y="-250"/>
                                    </p:animMotion>
                                  </p:childTnLst>
                                </p:cTn>
                              </p:par>
                              <p:par>
                                <p:cTn id="37" presetID="42" presetClass="path" presetSubtype="0" accel="50000" decel="50000" fill="hold" grpId="1" nodeType="withEffect">
                                  <p:stCondLst>
                                    <p:cond delay="0"/>
                                  </p:stCondLst>
                                  <p:childTnLst>
                                    <p:animMotion origin="layout" path="M 3.33333E-6 -3.7037E-7 L 3.33333E-6 -0.05093 " pathEditMode="relative" rAng="0" ptsTypes="AA">
                                      <p:cBhvr>
                                        <p:cTn id="38" dur="2000" fill="hold"/>
                                        <p:tgtEl>
                                          <p:spTgt spid="19462"/>
                                        </p:tgtEl>
                                        <p:attrNameLst>
                                          <p:attrName>ppt_x</p:attrName>
                                          <p:attrName>ppt_y</p:attrName>
                                        </p:attrNameLst>
                                      </p:cBhvr>
                                      <p:rCtr x="0" y="-25"/>
                                    </p:animMotion>
                                  </p:childTnLst>
                                </p:cTn>
                              </p:par>
                              <p:par>
                                <p:cTn id="39" presetID="10" presetClass="exit" presetSubtype="0" fill="hold" nodeType="withEffect">
                                  <p:stCondLst>
                                    <p:cond delay="0"/>
                                  </p:stCondLst>
                                  <p:childTnLst>
                                    <p:animEffect transition="out" filter="fade">
                                      <p:cBhvr>
                                        <p:cTn id="40" dur="2000"/>
                                        <p:tgtEl>
                                          <p:spTgt spid="19459">
                                            <p:txEl>
                                              <p:pRg st="0" end="0"/>
                                            </p:txEl>
                                          </p:spTgt>
                                        </p:tgtEl>
                                      </p:cBhvr>
                                    </p:animEffect>
                                    <p:set>
                                      <p:cBhvr>
                                        <p:cTn id="41" dur="1" fill="hold">
                                          <p:stCondLst>
                                            <p:cond delay="1999"/>
                                          </p:stCondLst>
                                        </p:cTn>
                                        <p:tgtEl>
                                          <p:spTgt spid="19459">
                                            <p:txEl>
                                              <p:pRg st="0" end="0"/>
                                            </p:txEl>
                                          </p:spTgt>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2000"/>
                                        <p:tgtEl>
                                          <p:spTgt spid="19459">
                                            <p:txEl>
                                              <p:pRg st="1" end="1"/>
                                            </p:txEl>
                                          </p:spTgt>
                                        </p:tgtEl>
                                      </p:cBhvr>
                                    </p:animEffect>
                                    <p:set>
                                      <p:cBhvr>
                                        <p:cTn id="44" dur="1" fill="hold">
                                          <p:stCondLst>
                                            <p:cond delay="1999"/>
                                          </p:stCondLst>
                                        </p:cTn>
                                        <p:tgtEl>
                                          <p:spTgt spid="19459">
                                            <p:txEl>
                                              <p:pRg st="1" end="1"/>
                                            </p:txEl>
                                          </p:spTgt>
                                        </p:tgtEl>
                                        <p:attrNameLst>
                                          <p:attrName>style.visibility</p:attrName>
                                        </p:attrNameLst>
                                      </p:cBhvr>
                                      <p:to>
                                        <p:strVal val="hidden"/>
                                      </p:to>
                                    </p:set>
                                  </p:childTnLst>
                                </p:cTn>
                              </p:par>
                              <p:par>
                                <p:cTn id="45" presetID="10" presetClass="exit" presetSubtype="0" fill="hold" nodeType="withEffect">
                                  <p:stCondLst>
                                    <p:cond delay="0"/>
                                  </p:stCondLst>
                                  <p:childTnLst>
                                    <p:animEffect transition="out" filter="fade">
                                      <p:cBhvr>
                                        <p:cTn id="46" dur="2000"/>
                                        <p:tgtEl>
                                          <p:spTgt spid="19459">
                                            <p:txEl>
                                              <p:pRg st="2" end="2"/>
                                            </p:txEl>
                                          </p:spTgt>
                                        </p:tgtEl>
                                      </p:cBhvr>
                                    </p:animEffect>
                                    <p:set>
                                      <p:cBhvr>
                                        <p:cTn id="47" dur="1" fill="hold">
                                          <p:stCondLst>
                                            <p:cond delay="1999"/>
                                          </p:stCondLst>
                                        </p:cTn>
                                        <p:tgtEl>
                                          <p:spTgt spid="19459">
                                            <p:txEl>
                                              <p:pRg st="2" end="2"/>
                                            </p:txEl>
                                          </p:spTgt>
                                        </p:tgtEl>
                                        <p:attrNameLst>
                                          <p:attrName>style.visibility</p:attrName>
                                        </p:attrNameLst>
                                      </p:cBhvr>
                                      <p:to>
                                        <p:strVal val="hidden"/>
                                      </p:to>
                                    </p:set>
                                  </p:childTnLst>
                                </p:cTn>
                              </p:par>
                              <p:par>
                                <p:cTn id="48" presetID="64" presetClass="path" presetSubtype="0" accel="50000" decel="50000" fill="hold" grpId="1" nodeType="withEffect">
                                  <p:stCondLst>
                                    <p:cond delay="0"/>
                                  </p:stCondLst>
                                  <p:childTnLst>
                                    <p:animMotion origin="layout" path="M 2.5E-6 1.11111E-6 L -0.00469 -0.28889 " pathEditMode="relative" rAng="0" ptsTypes="AA">
                                      <p:cBhvr>
                                        <p:cTn id="49" dur="2000" fill="hold"/>
                                        <p:tgtEl>
                                          <p:spTgt spid="19463"/>
                                        </p:tgtEl>
                                        <p:attrNameLst>
                                          <p:attrName>ppt_x</p:attrName>
                                          <p:attrName>ppt_y</p:attrName>
                                        </p:attrNameLst>
                                      </p:cBhvr>
                                      <p:rCtr x="-2" y="-144"/>
                                    </p:animMotion>
                                  </p:childTnLst>
                                </p:cTn>
                              </p:par>
                              <p:par>
                                <p:cTn id="50" presetID="10" presetClass="exit" presetSubtype="0" fill="hold" grpId="0" nodeType="withEffect">
                                  <p:stCondLst>
                                    <p:cond delay="0"/>
                                  </p:stCondLst>
                                  <p:childTnLst>
                                    <p:animEffect transition="out" filter="fade">
                                      <p:cBhvr>
                                        <p:cTn id="51" dur="2000"/>
                                        <p:tgtEl>
                                          <p:spTgt spid="19458"/>
                                        </p:tgtEl>
                                      </p:cBhvr>
                                    </p:animEffect>
                                    <p:set>
                                      <p:cBhvr>
                                        <p:cTn id="52" dur="1" fill="hold">
                                          <p:stCondLst>
                                            <p:cond delay="1999"/>
                                          </p:stCondLst>
                                        </p:cTn>
                                        <p:tgtEl>
                                          <p:spTgt spid="1945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9465"/>
                                        </p:tgtEl>
                                        <p:attrNameLst>
                                          <p:attrName>style.visibility</p:attrName>
                                        </p:attrNameLst>
                                      </p:cBhvr>
                                      <p:to>
                                        <p:strVal val="visible"/>
                                      </p:to>
                                    </p:set>
                                    <p:animEffect transition="in" filter="fade">
                                      <p:cBhvr>
                                        <p:cTn id="57" dur="2000"/>
                                        <p:tgtEl>
                                          <p:spTgt spid="1946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9469">
                                            <p:txEl>
                                              <p:pRg st="0" end="0"/>
                                            </p:txEl>
                                          </p:spTgt>
                                        </p:tgtEl>
                                        <p:attrNameLst>
                                          <p:attrName>style.visibility</p:attrName>
                                        </p:attrNameLst>
                                      </p:cBhvr>
                                      <p:to>
                                        <p:strVal val="visible"/>
                                      </p:to>
                                    </p:set>
                                    <p:animEffect transition="in" filter="fade">
                                      <p:cBhvr>
                                        <p:cTn id="60" dur="2000"/>
                                        <p:tgtEl>
                                          <p:spTgt spid="19469">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469">
                                            <p:txEl>
                                              <p:pRg st="2" end="2"/>
                                            </p:txEl>
                                          </p:spTgt>
                                        </p:tgtEl>
                                        <p:attrNameLst>
                                          <p:attrName>style.visibility</p:attrName>
                                        </p:attrNameLst>
                                      </p:cBhvr>
                                      <p:to>
                                        <p:strVal val="visible"/>
                                      </p:to>
                                    </p:set>
                                    <p:animEffect transition="in" filter="fade">
                                      <p:cBhvr>
                                        <p:cTn id="63" dur="2000"/>
                                        <p:tgtEl>
                                          <p:spTgt spid="19469">
                                            <p:txEl>
                                              <p:pRg st="2" end="2"/>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9469">
                                            <p:txEl>
                                              <p:pRg st="3" end="3"/>
                                            </p:txEl>
                                          </p:spTgt>
                                        </p:tgtEl>
                                        <p:attrNameLst>
                                          <p:attrName>style.visibility</p:attrName>
                                        </p:attrNameLst>
                                      </p:cBhvr>
                                      <p:to>
                                        <p:strVal val="visible"/>
                                      </p:to>
                                    </p:set>
                                    <p:animEffect transition="in" filter="fade">
                                      <p:cBhvr>
                                        <p:cTn id="66" dur="2000"/>
                                        <p:tgtEl>
                                          <p:spTgt spid="19469">
                                            <p:txEl>
                                              <p:pRg st="3" end="3"/>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9469">
                                            <p:txEl>
                                              <p:pRg st="4" end="4"/>
                                            </p:txEl>
                                          </p:spTgt>
                                        </p:tgtEl>
                                        <p:attrNameLst>
                                          <p:attrName>style.visibility</p:attrName>
                                        </p:attrNameLst>
                                      </p:cBhvr>
                                      <p:to>
                                        <p:strVal val="visible"/>
                                      </p:to>
                                    </p:set>
                                    <p:animEffect transition="in" filter="fade">
                                      <p:cBhvr>
                                        <p:cTn id="69" dur="2000"/>
                                        <p:tgtEl>
                                          <p:spTgt spid="19469">
                                            <p:txEl>
                                              <p:pRg st="4" end="4"/>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9469">
                                            <p:txEl>
                                              <p:pRg st="5" end="5"/>
                                            </p:txEl>
                                          </p:spTgt>
                                        </p:tgtEl>
                                        <p:attrNameLst>
                                          <p:attrName>style.visibility</p:attrName>
                                        </p:attrNameLst>
                                      </p:cBhvr>
                                      <p:to>
                                        <p:strVal val="visible"/>
                                      </p:to>
                                    </p:set>
                                    <p:animEffect transition="in" filter="fade">
                                      <p:cBhvr>
                                        <p:cTn id="72" dur="2000"/>
                                        <p:tgtEl>
                                          <p:spTgt spid="19469">
                                            <p:txEl>
                                              <p:pRg st="5" end="5"/>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9469">
                                            <p:txEl>
                                              <p:pRg st="6" end="6"/>
                                            </p:txEl>
                                          </p:spTgt>
                                        </p:tgtEl>
                                        <p:attrNameLst>
                                          <p:attrName>style.visibility</p:attrName>
                                        </p:attrNameLst>
                                      </p:cBhvr>
                                      <p:to>
                                        <p:strVal val="visible"/>
                                      </p:to>
                                    </p:set>
                                    <p:animEffect transition="in" filter="fade">
                                      <p:cBhvr>
                                        <p:cTn id="75" dur="2000"/>
                                        <p:tgtEl>
                                          <p:spTgt spid="19469">
                                            <p:txEl>
                                              <p:pRg st="6" end="6"/>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9469">
                                            <p:txEl>
                                              <p:pRg st="7" end="7"/>
                                            </p:txEl>
                                          </p:spTgt>
                                        </p:tgtEl>
                                        <p:attrNameLst>
                                          <p:attrName>style.visibility</p:attrName>
                                        </p:attrNameLst>
                                      </p:cBhvr>
                                      <p:to>
                                        <p:strVal val="visible"/>
                                      </p:to>
                                    </p:set>
                                    <p:animEffect transition="in" filter="fade">
                                      <p:cBhvr>
                                        <p:cTn id="78" dur="2000"/>
                                        <p:tgtEl>
                                          <p:spTgt spid="19469">
                                            <p:txEl>
                                              <p:pRg st="7" end="7"/>
                                            </p:txEl>
                                          </p:spTgt>
                                        </p:tgtEl>
                                      </p:cBhvr>
                                    </p:animEffect>
                                  </p:childTnLst>
                                </p:cTn>
                              </p:par>
                              <p:par>
                                <p:cTn id="79" presetID="10" presetClass="entr" presetSubtype="0" fill="hold" nodeType="withEffect">
                                  <p:stCondLst>
                                    <p:cond delay="0"/>
                                  </p:stCondLst>
                                  <p:childTnLst>
                                    <p:set>
                                      <p:cBhvr>
                                        <p:cTn id="80" dur="1" fill="hold">
                                          <p:stCondLst>
                                            <p:cond delay="0"/>
                                          </p:stCondLst>
                                        </p:cTn>
                                        <p:tgtEl>
                                          <p:spTgt spid="19469">
                                            <p:txEl>
                                              <p:pRg st="4" end="4"/>
                                            </p:txEl>
                                          </p:spTgt>
                                        </p:tgtEl>
                                        <p:attrNameLst>
                                          <p:attrName>style.visibility</p:attrName>
                                        </p:attrNameLst>
                                      </p:cBhvr>
                                      <p:to>
                                        <p:strVal val="visible"/>
                                      </p:to>
                                    </p:set>
                                    <p:animEffect transition="in" filter="fade">
                                      <p:cBhvr>
                                        <p:cTn id="81" dur="2000"/>
                                        <p:tgtEl>
                                          <p:spTgt spid="19469">
                                            <p:txEl>
                                              <p:pRg st="4" end="4"/>
                                            </p:txEl>
                                          </p:spTgt>
                                        </p:tgtEl>
                                      </p:cBhvr>
                                    </p:animEffect>
                                  </p:childTnLst>
                                </p:cTn>
                              </p:par>
                              <p:par>
                                <p:cTn id="82" presetID="10" presetClass="entr" presetSubtype="0" fill="hold" nodeType="withEffect">
                                  <p:stCondLst>
                                    <p:cond delay="0"/>
                                  </p:stCondLst>
                                  <p:childTnLst>
                                    <p:set>
                                      <p:cBhvr>
                                        <p:cTn id="83" dur="1" fill="hold">
                                          <p:stCondLst>
                                            <p:cond delay="0"/>
                                          </p:stCondLst>
                                        </p:cTn>
                                        <p:tgtEl>
                                          <p:spTgt spid="19469">
                                            <p:txEl>
                                              <p:pRg st="5" end="5"/>
                                            </p:txEl>
                                          </p:spTgt>
                                        </p:tgtEl>
                                        <p:attrNameLst>
                                          <p:attrName>style.visibility</p:attrName>
                                        </p:attrNameLst>
                                      </p:cBhvr>
                                      <p:to>
                                        <p:strVal val="visible"/>
                                      </p:to>
                                    </p:set>
                                    <p:animEffect transition="in" filter="fade">
                                      <p:cBhvr>
                                        <p:cTn id="84" dur="2000"/>
                                        <p:tgtEl>
                                          <p:spTgt spid="19469">
                                            <p:txEl>
                                              <p:pRg st="5" end="5"/>
                                            </p:txEl>
                                          </p:spTgt>
                                        </p:tgtEl>
                                      </p:cBhvr>
                                    </p:animEffect>
                                  </p:childTnLst>
                                </p:cTn>
                              </p:par>
                              <p:par>
                                <p:cTn id="85" presetID="10" presetClass="entr" presetSubtype="0" fill="hold" nodeType="withEffect">
                                  <p:stCondLst>
                                    <p:cond delay="0"/>
                                  </p:stCondLst>
                                  <p:childTnLst>
                                    <p:set>
                                      <p:cBhvr>
                                        <p:cTn id="86" dur="1" fill="hold">
                                          <p:stCondLst>
                                            <p:cond delay="0"/>
                                          </p:stCondLst>
                                        </p:cTn>
                                        <p:tgtEl>
                                          <p:spTgt spid="19469">
                                            <p:txEl>
                                              <p:pRg st="6" end="6"/>
                                            </p:txEl>
                                          </p:spTgt>
                                        </p:tgtEl>
                                        <p:attrNameLst>
                                          <p:attrName>style.visibility</p:attrName>
                                        </p:attrNameLst>
                                      </p:cBhvr>
                                      <p:to>
                                        <p:strVal val="visible"/>
                                      </p:to>
                                    </p:set>
                                    <p:animEffect transition="in" filter="fade">
                                      <p:cBhvr>
                                        <p:cTn id="87" dur="2000"/>
                                        <p:tgtEl>
                                          <p:spTgt spid="19469">
                                            <p:txEl>
                                              <p:pRg st="6" end="6"/>
                                            </p:txEl>
                                          </p:spTgt>
                                        </p:tgtEl>
                                      </p:cBhvr>
                                    </p:animEffect>
                                  </p:childTnLst>
                                </p:cTn>
                              </p:par>
                              <p:par>
                                <p:cTn id="88" presetID="10" presetClass="entr" presetSubtype="0" fill="hold" nodeType="withEffect">
                                  <p:stCondLst>
                                    <p:cond delay="0"/>
                                  </p:stCondLst>
                                  <p:childTnLst>
                                    <p:set>
                                      <p:cBhvr>
                                        <p:cTn id="89" dur="1" fill="hold">
                                          <p:stCondLst>
                                            <p:cond delay="0"/>
                                          </p:stCondLst>
                                        </p:cTn>
                                        <p:tgtEl>
                                          <p:spTgt spid="19469">
                                            <p:txEl>
                                              <p:pRg st="7" end="7"/>
                                            </p:txEl>
                                          </p:spTgt>
                                        </p:tgtEl>
                                        <p:attrNameLst>
                                          <p:attrName>style.visibility</p:attrName>
                                        </p:attrNameLst>
                                      </p:cBhvr>
                                      <p:to>
                                        <p:strVal val="visible"/>
                                      </p:to>
                                    </p:set>
                                    <p:animEffect transition="in" filter="fade">
                                      <p:cBhvr>
                                        <p:cTn id="90" dur="2000"/>
                                        <p:tgtEl>
                                          <p:spTgt spid="19469">
                                            <p:txEl>
                                              <p:pRg st="7" end="7"/>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19469">
                                            <p:txEl>
                                              <p:pRg st="8" end="8"/>
                                            </p:txEl>
                                          </p:spTgt>
                                        </p:tgtEl>
                                        <p:attrNameLst>
                                          <p:attrName>style.visibility</p:attrName>
                                        </p:attrNameLst>
                                      </p:cBhvr>
                                      <p:to>
                                        <p:strVal val="visible"/>
                                      </p:to>
                                    </p:set>
                                    <p:animEffect transition="in" filter="fade">
                                      <p:cBhvr>
                                        <p:cTn id="95" dur="2000"/>
                                        <p:tgtEl>
                                          <p:spTgt spid="1946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62" grpId="0"/>
      <p:bldP spid="19462" grpId="1"/>
      <p:bldP spid="19463" grpId="0"/>
      <p:bldP spid="19463" grpId="1"/>
      <p:bldP spid="19464" grpId="0"/>
      <p:bldP spid="19464" grpId="1"/>
      <p:bldP spid="19465" grpId="0"/>
      <p:bldP spid="19469" grpId="0" uiExpand="1"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5400">
                <a:solidFill>
                  <a:srgbClr val="08C81F"/>
                </a:solidFill>
              </a:rPr>
              <a:t>5-E Learning Cycle</a:t>
            </a:r>
          </a:p>
        </p:txBody>
      </p:sp>
      <p:sp>
        <p:nvSpPr>
          <p:cNvPr id="20483" name="Rectangle 3"/>
          <p:cNvSpPr>
            <a:spLocks noGrp="1" noChangeArrowheads="1"/>
          </p:cNvSpPr>
          <p:nvPr>
            <p:ph type="body" sz="half" idx="1"/>
          </p:nvPr>
        </p:nvSpPr>
        <p:spPr/>
        <p:txBody>
          <a:bodyPr/>
          <a:lstStyle/>
          <a:p>
            <a:r>
              <a:rPr lang="en-US">
                <a:solidFill>
                  <a:srgbClr val="FF0000"/>
                </a:solidFill>
              </a:rPr>
              <a:t>Engage </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20525" name="Rectangle 45"/>
          <p:cNvSpPr>
            <a:spLocks noGrp="1" noChangeArrowheads="1"/>
          </p:cNvSpPr>
          <p:nvPr>
            <p:ph type="body" sz="half" idx="2"/>
          </p:nvPr>
        </p:nvSpPr>
        <p:spPr>
          <a:xfrm>
            <a:off x="4343400" y="3352800"/>
            <a:ext cx="4038600" cy="4525963"/>
          </a:xfrm>
        </p:spPr>
        <p:txBody>
          <a:bodyPr/>
          <a:lstStyle/>
          <a:p>
            <a:r>
              <a:rPr lang="en-US" sz="1800"/>
              <a:t>Communication</a:t>
            </a:r>
          </a:p>
          <a:p>
            <a:r>
              <a:rPr lang="en-US" sz="1800"/>
              <a:t>Controlling Variables</a:t>
            </a:r>
          </a:p>
          <a:p>
            <a:r>
              <a:rPr lang="en-US" sz="1800"/>
              <a:t>Defining Operationally</a:t>
            </a:r>
          </a:p>
          <a:p>
            <a:r>
              <a:rPr lang="en-US" sz="1800"/>
              <a:t>Experimenting</a:t>
            </a:r>
          </a:p>
          <a:p>
            <a:r>
              <a:rPr lang="en-US" sz="1800"/>
              <a:t>Interpreting Data</a:t>
            </a:r>
          </a:p>
          <a:p>
            <a:r>
              <a:rPr lang="en-US" sz="1800"/>
              <a:t>Hypothesizing</a:t>
            </a:r>
          </a:p>
          <a:p>
            <a:pPr>
              <a:buFontTx/>
              <a:buNone/>
            </a:pPr>
            <a:endParaRPr lang="en-US"/>
          </a:p>
        </p:txBody>
      </p:sp>
      <p:sp>
        <p:nvSpPr>
          <p:cNvPr id="20484" name="Text Box 4"/>
          <p:cNvSpPr txBox="1">
            <a:spLocks noChangeArrowheads="1"/>
          </p:cNvSpPr>
          <p:nvPr/>
        </p:nvSpPr>
        <p:spPr bwMode="auto">
          <a:xfrm>
            <a:off x="914400" y="3276600"/>
            <a:ext cx="74676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20485" name="Text Box 5"/>
          <p:cNvSpPr txBox="1">
            <a:spLocks noChangeArrowheads="1"/>
          </p:cNvSpPr>
          <p:nvPr/>
        </p:nvSpPr>
        <p:spPr bwMode="auto">
          <a:xfrm>
            <a:off x="914400" y="3352800"/>
            <a:ext cx="184150" cy="457200"/>
          </a:xfrm>
          <a:prstGeom prst="rect">
            <a:avLst/>
          </a:prstGeom>
          <a:noFill/>
          <a:ln w="9525">
            <a:noFill/>
            <a:miter lim="800000"/>
            <a:headEnd/>
            <a:tailEnd/>
          </a:ln>
          <a:effectLst/>
        </p:spPr>
        <p:txBody>
          <a:bodyPr wrap="none">
            <a:spAutoFit/>
          </a:bodyPr>
          <a:lstStyle/>
          <a:p>
            <a:endParaRPr lang="en-US" sz="2400"/>
          </a:p>
        </p:txBody>
      </p:sp>
      <p:sp>
        <p:nvSpPr>
          <p:cNvPr id="20489" name="Text Box 9"/>
          <p:cNvSpPr txBox="1">
            <a:spLocks noChangeArrowheads="1"/>
          </p:cNvSpPr>
          <p:nvPr/>
        </p:nvSpPr>
        <p:spPr bwMode="auto">
          <a:xfrm>
            <a:off x="533400" y="381000"/>
            <a:ext cx="8229600" cy="914400"/>
          </a:xfrm>
          <a:prstGeom prst="rect">
            <a:avLst/>
          </a:prstGeom>
          <a:noFill/>
          <a:ln w="9525">
            <a:noFill/>
            <a:miter lim="800000"/>
            <a:headEnd/>
            <a:tailEnd/>
          </a:ln>
          <a:effectLst/>
        </p:spPr>
        <p:txBody>
          <a:bodyPr>
            <a:spAutoFit/>
          </a:bodyPr>
          <a:lstStyle/>
          <a:p>
            <a:pPr algn="ctr">
              <a:spcBef>
                <a:spcPct val="50000"/>
              </a:spcBef>
            </a:pPr>
            <a:r>
              <a:rPr lang="en-US" sz="5400">
                <a:solidFill>
                  <a:srgbClr val="08C81F"/>
                </a:solidFill>
              </a:rPr>
              <a:t>Inquiry-based Teaching</a:t>
            </a:r>
          </a:p>
        </p:txBody>
      </p:sp>
      <p:sp>
        <p:nvSpPr>
          <p:cNvPr id="20526" name="Text Box 46"/>
          <p:cNvSpPr txBox="1">
            <a:spLocks noChangeArrowheads="1"/>
          </p:cNvSpPr>
          <p:nvPr/>
        </p:nvSpPr>
        <p:spPr bwMode="auto">
          <a:xfrm>
            <a:off x="458788" y="1649413"/>
            <a:ext cx="8604250" cy="2714625"/>
          </a:xfrm>
          <a:prstGeom prst="rect">
            <a:avLst/>
          </a:prstGeom>
          <a:noFill/>
          <a:ln w="9525">
            <a:noFill/>
            <a:miter lim="800000"/>
            <a:headEnd/>
            <a:tailEnd/>
          </a:ln>
          <a:effectLst/>
        </p:spPr>
        <p:txBody>
          <a:bodyPr wrap="none">
            <a:spAutoFit/>
          </a:bodyPr>
          <a:lstStyle/>
          <a:p>
            <a:pPr marL="342900" indent="-342900">
              <a:buFontTx/>
              <a:buAutoNum type="arabicPeriod"/>
            </a:pPr>
            <a:r>
              <a:rPr lang="en-US" sz="2800"/>
              <a:t>Focuses on Relevant Question(s) </a:t>
            </a:r>
          </a:p>
          <a:p>
            <a:pPr marL="342900" indent="-342900">
              <a:buFontTx/>
              <a:buAutoNum type="arabicPeriod"/>
            </a:pPr>
            <a:r>
              <a:rPr lang="en-US" sz="2800"/>
              <a:t>Inductive (i.e. Moves from evidence to conclusions)</a:t>
            </a:r>
          </a:p>
          <a:p>
            <a:pPr marL="342900" indent="-342900">
              <a:buFontTx/>
              <a:buAutoNum type="arabicPeriod"/>
            </a:pPr>
            <a:r>
              <a:rPr lang="en-US" sz="2800"/>
              <a:t>Uses Science Processes</a:t>
            </a:r>
          </a:p>
          <a:p>
            <a:pPr marL="342900" indent="-342900">
              <a:buFontTx/>
              <a:buAutoNum type="arabicPeriod"/>
            </a:pPr>
            <a:r>
              <a:rPr lang="en-US" sz="2800"/>
              <a:t>Generates Additional Questions</a:t>
            </a:r>
          </a:p>
          <a:p>
            <a:pPr marL="342900" indent="-342900">
              <a:buFontTx/>
              <a:buAutoNum type="arabicPeriod"/>
            </a:pPr>
            <a:r>
              <a:rPr lang="en-US" sz="2800"/>
              <a:t>Pedagogical Content Knowledge is a key</a:t>
            </a:r>
          </a:p>
          <a:p>
            <a:pPr marL="342900" indent="-342900"/>
            <a:endParaRPr lang="en-US" sz="3200"/>
          </a:p>
        </p:txBody>
      </p:sp>
      <p:sp>
        <p:nvSpPr>
          <p:cNvPr id="20527" name="Text Box 47"/>
          <p:cNvSpPr txBox="1">
            <a:spLocks noChangeArrowheads="1"/>
          </p:cNvSpPr>
          <p:nvPr/>
        </p:nvSpPr>
        <p:spPr bwMode="auto">
          <a:xfrm>
            <a:off x="762000" y="3048000"/>
            <a:ext cx="7772400" cy="2014538"/>
          </a:xfrm>
          <a:prstGeom prst="rect">
            <a:avLst/>
          </a:prstGeom>
          <a:noFill/>
          <a:ln w="9525">
            <a:noFill/>
            <a:miter lim="800000"/>
            <a:headEnd/>
            <a:tailEnd/>
          </a:ln>
          <a:effectLst/>
        </p:spPr>
        <p:txBody>
          <a:bodyPr>
            <a:spAutoFit/>
          </a:bodyPr>
          <a:lstStyle/>
          <a:p>
            <a:pPr algn="ctr"/>
            <a:r>
              <a:rPr lang="en-US"/>
              <a:t>Science Processes (a.k.a. Process Skills)</a:t>
            </a:r>
          </a:p>
          <a:p>
            <a:pPr>
              <a:buFontTx/>
              <a:buChar char="•"/>
            </a:pPr>
            <a:r>
              <a:rPr lang="en-US"/>
              <a:t>Observing</a:t>
            </a:r>
          </a:p>
          <a:p>
            <a:pPr>
              <a:buFontTx/>
              <a:buChar char="•"/>
            </a:pPr>
            <a:r>
              <a:rPr lang="en-US"/>
              <a:t>Predicting</a:t>
            </a:r>
          </a:p>
          <a:p>
            <a:pPr>
              <a:buFontTx/>
              <a:buChar char="•"/>
            </a:pPr>
            <a:r>
              <a:rPr lang="en-US"/>
              <a:t>Inferring</a:t>
            </a:r>
          </a:p>
          <a:p>
            <a:pPr>
              <a:buFontTx/>
              <a:buChar char="•"/>
            </a:pPr>
            <a:r>
              <a:rPr lang="en-US"/>
              <a:t>Measuring</a:t>
            </a:r>
          </a:p>
          <a:p>
            <a:pPr>
              <a:buFontTx/>
              <a:buChar char="•"/>
            </a:pPr>
            <a:r>
              <a:rPr lang="en-US"/>
              <a:t>Classifying</a:t>
            </a:r>
          </a:p>
          <a:p>
            <a:pPr>
              <a:buFontTx/>
              <a:buChar char="•"/>
            </a:pPr>
            <a:r>
              <a:rPr lang="en-US"/>
              <a:t>Constructing Models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20482"/>
                                        </p:tgtEl>
                                      </p:cBhvr>
                                    </p:animEffect>
                                    <p:set>
                                      <p:cBhvr>
                                        <p:cTn id="7" dur="1" fill="hold">
                                          <p:stCondLst>
                                            <p:cond delay="1999"/>
                                          </p:stCondLst>
                                        </p:cTn>
                                        <p:tgtEl>
                                          <p:spTgt spid="20482"/>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20489"/>
                                        </p:tgtEl>
                                        <p:attrNameLst>
                                          <p:attrName>style.visibility</p:attrName>
                                        </p:attrNameLst>
                                      </p:cBhvr>
                                      <p:to>
                                        <p:strVal val="visible"/>
                                      </p:to>
                                    </p:set>
                                    <p:animEffect transition="in" filter="fade">
                                      <p:cBhvr>
                                        <p:cTn id="10" dur="2000"/>
                                        <p:tgtEl>
                                          <p:spTgt spid="2048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0 0  L 0 0.33333  E" pathEditMode="relative" ptsTypes="">
                                      <p:cBhvr>
                                        <p:cTn id="14" dur="2000" fill="hold"/>
                                        <p:tgtEl>
                                          <p:spTgt spid="20483">
                                            <p:txEl>
                                              <p:pRg st="0" end="0"/>
                                            </p:txEl>
                                          </p:spTgt>
                                        </p:tgtEl>
                                        <p:attrNameLst>
                                          <p:attrName>ppt_x</p:attrName>
                                          <p:attrName>ppt_y</p:attrName>
                                        </p:attrNameLst>
                                      </p:cBhvr>
                                    </p:animMotion>
                                  </p:childTnLst>
                                </p:cTn>
                              </p:par>
                              <p:par>
                                <p:cTn id="15" presetID="42" presetClass="path" presetSubtype="0" accel="50000" decel="50000" fill="hold" grpId="0" nodeType="withEffect">
                                  <p:stCondLst>
                                    <p:cond delay="0"/>
                                  </p:stCondLst>
                                  <p:childTnLst>
                                    <p:animMotion origin="layout" path="M 0 0  L 0 0.33333  E" pathEditMode="relative" ptsTypes="">
                                      <p:cBhvr>
                                        <p:cTn id="16" dur="2000" fill="hold"/>
                                        <p:tgtEl>
                                          <p:spTgt spid="20483">
                                            <p:txEl>
                                              <p:pRg st="1" end="1"/>
                                            </p:txEl>
                                          </p:spTgt>
                                        </p:tgtEl>
                                        <p:attrNameLst>
                                          <p:attrName>ppt_x</p:attrName>
                                          <p:attrName>ppt_y</p:attrName>
                                        </p:attrNameLst>
                                      </p:cBhvr>
                                    </p:animMotion>
                                  </p:childTnLst>
                                </p:cTn>
                              </p:par>
                              <p:par>
                                <p:cTn id="17" presetID="42" presetClass="path" presetSubtype="0" accel="50000" decel="50000" fill="hold" grpId="0" nodeType="withEffect">
                                  <p:stCondLst>
                                    <p:cond delay="0"/>
                                  </p:stCondLst>
                                  <p:childTnLst>
                                    <p:animMotion origin="layout" path="M 0 0  L 0 0.33333  E" pathEditMode="relative" ptsTypes="">
                                      <p:cBhvr>
                                        <p:cTn id="18" dur="2000" fill="hold"/>
                                        <p:tgtEl>
                                          <p:spTgt spid="20483">
                                            <p:txEl>
                                              <p:pRg st="2" end="2"/>
                                            </p:txEl>
                                          </p:spTgt>
                                        </p:tgtEl>
                                        <p:attrNameLst>
                                          <p:attrName>ppt_x</p:attrName>
                                          <p:attrName>ppt_y</p:attrName>
                                        </p:attrNameLst>
                                      </p:cBhvr>
                                    </p:animMotion>
                                  </p:childTnLst>
                                </p:cTn>
                              </p:par>
                              <p:par>
                                <p:cTn id="19" presetID="42" presetClass="path" presetSubtype="0" accel="50000" decel="50000" fill="hold" grpId="0" nodeType="withEffect">
                                  <p:stCondLst>
                                    <p:cond delay="0"/>
                                  </p:stCondLst>
                                  <p:childTnLst>
                                    <p:animMotion origin="layout" path="M 0 0  L 0 0.33333  E" pathEditMode="relative" ptsTypes="">
                                      <p:cBhvr>
                                        <p:cTn id="20" dur="2000" fill="hold"/>
                                        <p:tgtEl>
                                          <p:spTgt spid="20483">
                                            <p:txEl>
                                              <p:pRg st="3" end="3"/>
                                            </p:txEl>
                                          </p:spTgt>
                                        </p:tgtEl>
                                        <p:attrNameLst>
                                          <p:attrName>ppt_x</p:attrName>
                                          <p:attrName>ppt_y</p:attrName>
                                        </p:attrNameLst>
                                      </p:cBhvr>
                                    </p:animMotion>
                                  </p:childTnLst>
                                </p:cTn>
                              </p:par>
                              <p:par>
                                <p:cTn id="21" presetID="42" presetClass="path" presetSubtype="0" accel="50000" decel="50000" fill="hold" grpId="0" nodeType="withEffect">
                                  <p:stCondLst>
                                    <p:cond delay="0"/>
                                  </p:stCondLst>
                                  <p:childTnLst>
                                    <p:animMotion origin="layout" path="M 0 0  L 0 0.33333  E" pathEditMode="relative" ptsTypes="">
                                      <p:cBhvr>
                                        <p:cTn id="22" dur="2000" fill="hold"/>
                                        <p:tgtEl>
                                          <p:spTgt spid="20483">
                                            <p:txEl>
                                              <p:pRg st="4" end="4"/>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26">
                                            <p:txEl>
                                              <p:pRg st="0" end="0"/>
                                            </p:txEl>
                                          </p:spTgt>
                                        </p:tgtEl>
                                        <p:attrNameLst>
                                          <p:attrName>style.visibility</p:attrName>
                                        </p:attrNameLst>
                                      </p:cBhvr>
                                      <p:to>
                                        <p:strVal val="visible"/>
                                      </p:to>
                                    </p:set>
                                    <p:animEffect transition="in" filter="fade">
                                      <p:cBhvr>
                                        <p:cTn id="27" dur="2000"/>
                                        <p:tgtEl>
                                          <p:spTgt spid="2052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526">
                                            <p:txEl>
                                              <p:pRg st="1" end="1"/>
                                            </p:txEl>
                                          </p:spTgt>
                                        </p:tgtEl>
                                        <p:attrNameLst>
                                          <p:attrName>style.visibility</p:attrName>
                                        </p:attrNameLst>
                                      </p:cBhvr>
                                      <p:to>
                                        <p:strVal val="visible"/>
                                      </p:to>
                                    </p:set>
                                    <p:animEffect transition="in" filter="fade">
                                      <p:cBhvr>
                                        <p:cTn id="32" dur="2000"/>
                                        <p:tgtEl>
                                          <p:spTgt spid="2052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526">
                                            <p:txEl>
                                              <p:pRg st="2" end="2"/>
                                            </p:txEl>
                                          </p:spTgt>
                                        </p:tgtEl>
                                        <p:attrNameLst>
                                          <p:attrName>style.visibility</p:attrName>
                                        </p:attrNameLst>
                                      </p:cBhvr>
                                      <p:to>
                                        <p:strVal val="visible"/>
                                      </p:to>
                                    </p:set>
                                    <p:animEffect transition="in" filter="fade">
                                      <p:cBhvr>
                                        <p:cTn id="37" dur="2000"/>
                                        <p:tgtEl>
                                          <p:spTgt spid="2052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0526">
                                            <p:txEl>
                                              <p:pRg st="3" end="3"/>
                                            </p:txEl>
                                          </p:spTgt>
                                        </p:tgtEl>
                                        <p:attrNameLst>
                                          <p:attrName>style.visibility</p:attrName>
                                        </p:attrNameLst>
                                      </p:cBhvr>
                                      <p:to>
                                        <p:strVal val="visible"/>
                                      </p:to>
                                    </p:set>
                                    <p:animEffect transition="in" filter="fade">
                                      <p:cBhvr>
                                        <p:cTn id="42" dur="2000"/>
                                        <p:tgtEl>
                                          <p:spTgt spid="2052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526">
                                            <p:txEl>
                                              <p:pRg st="4" end="4"/>
                                            </p:txEl>
                                          </p:spTgt>
                                        </p:tgtEl>
                                        <p:attrNameLst>
                                          <p:attrName>style.visibility</p:attrName>
                                        </p:attrNameLst>
                                      </p:cBhvr>
                                      <p:to>
                                        <p:strVal val="visible"/>
                                      </p:to>
                                    </p:set>
                                    <p:animEffect transition="in" filter="fade">
                                      <p:cBhvr>
                                        <p:cTn id="47" dur="2000"/>
                                        <p:tgtEl>
                                          <p:spTgt spid="20526">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2000"/>
                                        <p:tgtEl>
                                          <p:spTgt spid="20526">
                                            <p:txEl>
                                              <p:pRg st="3" end="3"/>
                                            </p:txEl>
                                          </p:spTgt>
                                        </p:tgtEl>
                                      </p:cBhvr>
                                    </p:animEffect>
                                    <p:set>
                                      <p:cBhvr>
                                        <p:cTn id="52" dur="1" fill="hold">
                                          <p:stCondLst>
                                            <p:cond delay="1999"/>
                                          </p:stCondLst>
                                        </p:cTn>
                                        <p:tgtEl>
                                          <p:spTgt spid="20526">
                                            <p:txEl>
                                              <p:pRg st="3" end="3"/>
                                            </p:txEl>
                                          </p:spTgt>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2000"/>
                                        <p:tgtEl>
                                          <p:spTgt spid="20526">
                                            <p:txEl>
                                              <p:pRg st="4" end="4"/>
                                            </p:txEl>
                                          </p:spTgt>
                                        </p:tgtEl>
                                      </p:cBhvr>
                                    </p:animEffect>
                                    <p:set>
                                      <p:cBhvr>
                                        <p:cTn id="55" dur="1" fill="hold">
                                          <p:stCondLst>
                                            <p:cond delay="1999"/>
                                          </p:stCondLst>
                                        </p:cTn>
                                        <p:tgtEl>
                                          <p:spTgt spid="20526">
                                            <p:txEl>
                                              <p:pRg st="4" end="4"/>
                                            </p:txEl>
                                          </p:spTgt>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2000"/>
                                        <p:tgtEl>
                                          <p:spTgt spid="20526">
                                            <p:txEl>
                                              <p:pRg st="0" end="0"/>
                                            </p:txEl>
                                          </p:spTgt>
                                        </p:tgtEl>
                                      </p:cBhvr>
                                    </p:animEffect>
                                    <p:set>
                                      <p:cBhvr>
                                        <p:cTn id="58" dur="1" fill="hold">
                                          <p:stCondLst>
                                            <p:cond delay="1999"/>
                                          </p:stCondLst>
                                        </p:cTn>
                                        <p:tgtEl>
                                          <p:spTgt spid="20526">
                                            <p:txEl>
                                              <p:pRg st="0" end="0"/>
                                            </p:txEl>
                                          </p:spTgt>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2000"/>
                                        <p:tgtEl>
                                          <p:spTgt spid="20526">
                                            <p:txEl>
                                              <p:pRg st="1" end="1"/>
                                            </p:txEl>
                                          </p:spTgt>
                                        </p:tgtEl>
                                      </p:cBhvr>
                                    </p:animEffect>
                                    <p:set>
                                      <p:cBhvr>
                                        <p:cTn id="61" dur="1" fill="hold">
                                          <p:stCondLst>
                                            <p:cond delay="1999"/>
                                          </p:stCondLst>
                                        </p:cTn>
                                        <p:tgtEl>
                                          <p:spTgt spid="20526">
                                            <p:txEl>
                                              <p:pRg st="1" end="1"/>
                                            </p:txEl>
                                          </p:spTgt>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2000"/>
                                        <p:tgtEl>
                                          <p:spTgt spid="20483">
                                            <p:txEl>
                                              <p:pRg st="4" end="4"/>
                                            </p:txEl>
                                          </p:spTgt>
                                        </p:tgtEl>
                                      </p:cBhvr>
                                    </p:animEffect>
                                    <p:set>
                                      <p:cBhvr>
                                        <p:cTn id="64" dur="1" fill="hold">
                                          <p:stCondLst>
                                            <p:cond delay="1999"/>
                                          </p:stCondLst>
                                        </p:cTn>
                                        <p:tgtEl>
                                          <p:spTgt spid="20483">
                                            <p:txEl>
                                              <p:pRg st="4" end="4"/>
                                            </p:txEl>
                                          </p:spTgt>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2000"/>
                                        <p:tgtEl>
                                          <p:spTgt spid="20483">
                                            <p:txEl>
                                              <p:pRg st="3" end="3"/>
                                            </p:txEl>
                                          </p:spTgt>
                                        </p:tgtEl>
                                      </p:cBhvr>
                                    </p:animEffect>
                                    <p:set>
                                      <p:cBhvr>
                                        <p:cTn id="67" dur="1" fill="hold">
                                          <p:stCondLst>
                                            <p:cond delay="1999"/>
                                          </p:stCondLst>
                                        </p:cTn>
                                        <p:tgtEl>
                                          <p:spTgt spid="20483">
                                            <p:txEl>
                                              <p:pRg st="3" end="3"/>
                                            </p:txEl>
                                          </p:spTgt>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2000"/>
                                        <p:tgtEl>
                                          <p:spTgt spid="20483">
                                            <p:txEl>
                                              <p:pRg st="2" end="2"/>
                                            </p:txEl>
                                          </p:spTgt>
                                        </p:tgtEl>
                                      </p:cBhvr>
                                    </p:animEffect>
                                    <p:set>
                                      <p:cBhvr>
                                        <p:cTn id="70" dur="1" fill="hold">
                                          <p:stCondLst>
                                            <p:cond delay="1999"/>
                                          </p:stCondLst>
                                        </p:cTn>
                                        <p:tgtEl>
                                          <p:spTgt spid="20483">
                                            <p:txEl>
                                              <p:pRg st="2" end="2"/>
                                            </p:txEl>
                                          </p:spTgt>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2000"/>
                                        <p:tgtEl>
                                          <p:spTgt spid="20483">
                                            <p:txEl>
                                              <p:pRg st="1" end="1"/>
                                            </p:txEl>
                                          </p:spTgt>
                                        </p:tgtEl>
                                      </p:cBhvr>
                                    </p:animEffect>
                                    <p:set>
                                      <p:cBhvr>
                                        <p:cTn id="73" dur="1" fill="hold">
                                          <p:stCondLst>
                                            <p:cond delay="1999"/>
                                          </p:stCondLst>
                                        </p:cTn>
                                        <p:tgtEl>
                                          <p:spTgt spid="20483">
                                            <p:txEl>
                                              <p:pRg st="1" end="1"/>
                                            </p:txEl>
                                          </p:spTgt>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2000"/>
                                        <p:tgtEl>
                                          <p:spTgt spid="20483">
                                            <p:txEl>
                                              <p:pRg st="0" end="0"/>
                                            </p:txEl>
                                          </p:spTgt>
                                        </p:tgtEl>
                                      </p:cBhvr>
                                    </p:animEffect>
                                    <p:set>
                                      <p:cBhvr>
                                        <p:cTn id="76" dur="1" fill="hold">
                                          <p:stCondLst>
                                            <p:cond delay="1999"/>
                                          </p:stCondLst>
                                        </p:cTn>
                                        <p:tgtEl>
                                          <p:spTgt spid="20483">
                                            <p:txEl>
                                              <p:pRg st="0" end="0"/>
                                            </p:txEl>
                                          </p:spTgt>
                                        </p:tgtEl>
                                        <p:attrNameLst>
                                          <p:attrName>style.visibility</p:attrName>
                                        </p:attrNameLst>
                                      </p:cBhvr>
                                      <p:to>
                                        <p:strVal val="hidden"/>
                                      </p:to>
                                    </p:set>
                                  </p:childTnLst>
                                </p:cTn>
                              </p:par>
                              <p:par>
                                <p:cTn id="77" presetID="3" presetClass="emph" presetSubtype="2" fill="hold" nodeType="withEffect">
                                  <p:stCondLst>
                                    <p:cond delay="0"/>
                                  </p:stCondLst>
                                  <p:childTnLst>
                                    <p:animClr clrSpc="rgb" dir="cw">
                                      <p:cBhvr override="childStyle">
                                        <p:cTn id="78" dur="2000" fill="hold"/>
                                        <p:tgtEl>
                                          <p:spTgt spid="20526">
                                            <p:txEl>
                                              <p:pRg st="2" end="2"/>
                                            </p:txEl>
                                          </p:spTgt>
                                        </p:tgtEl>
                                        <p:attrNameLst>
                                          <p:attrName>style.color</p:attrName>
                                        </p:attrNameLst>
                                      </p:cBhvr>
                                      <p:to>
                                        <a:srgbClr val="08C81F"/>
                                      </p:to>
                                    </p:animClr>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20525">
                                            <p:txEl>
                                              <p:pRg st="0" end="0"/>
                                            </p:txEl>
                                          </p:spTgt>
                                        </p:tgtEl>
                                        <p:attrNameLst>
                                          <p:attrName>style.visibility</p:attrName>
                                        </p:attrNameLst>
                                      </p:cBhvr>
                                      <p:to>
                                        <p:strVal val="visible"/>
                                      </p:to>
                                    </p:set>
                                    <p:animEffect transition="in" filter="fade">
                                      <p:cBhvr>
                                        <p:cTn id="83" dur="2000"/>
                                        <p:tgtEl>
                                          <p:spTgt spid="20525">
                                            <p:txEl>
                                              <p:pRg st="0" end="0"/>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20525">
                                            <p:txEl>
                                              <p:pRg st="1" end="1"/>
                                            </p:txEl>
                                          </p:spTgt>
                                        </p:tgtEl>
                                        <p:attrNameLst>
                                          <p:attrName>style.visibility</p:attrName>
                                        </p:attrNameLst>
                                      </p:cBhvr>
                                      <p:to>
                                        <p:strVal val="visible"/>
                                      </p:to>
                                    </p:set>
                                    <p:animEffect transition="in" filter="fade">
                                      <p:cBhvr>
                                        <p:cTn id="86" dur="2000"/>
                                        <p:tgtEl>
                                          <p:spTgt spid="20525">
                                            <p:txEl>
                                              <p:pRg st="1" end="1"/>
                                            </p:txEl>
                                          </p:spTgt>
                                        </p:tgtEl>
                                      </p:cBhvr>
                                    </p:animEffect>
                                  </p:childTnLst>
                                </p:cTn>
                              </p:par>
                              <p:par>
                                <p:cTn id="87" presetID="10" presetClass="entr" presetSubtype="0" fill="hold" nodeType="withEffect">
                                  <p:stCondLst>
                                    <p:cond delay="0"/>
                                  </p:stCondLst>
                                  <p:childTnLst>
                                    <p:set>
                                      <p:cBhvr>
                                        <p:cTn id="88" dur="1" fill="hold">
                                          <p:stCondLst>
                                            <p:cond delay="0"/>
                                          </p:stCondLst>
                                        </p:cTn>
                                        <p:tgtEl>
                                          <p:spTgt spid="20525">
                                            <p:txEl>
                                              <p:pRg st="2" end="2"/>
                                            </p:txEl>
                                          </p:spTgt>
                                        </p:tgtEl>
                                        <p:attrNameLst>
                                          <p:attrName>style.visibility</p:attrName>
                                        </p:attrNameLst>
                                      </p:cBhvr>
                                      <p:to>
                                        <p:strVal val="visible"/>
                                      </p:to>
                                    </p:set>
                                    <p:animEffect transition="in" filter="fade">
                                      <p:cBhvr>
                                        <p:cTn id="89" dur="2000"/>
                                        <p:tgtEl>
                                          <p:spTgt spid="20525">
                                            <p:txEl>
                                              <p:pRg st="2" end="2"/>
                                            </p:txEl>
                                          </p:spTgt>
                                        </p:tgtEl>
                                      </p:cBhvr>
                                    </p:animEffect>
                                  </p:childTnLst>
                                </p:cTn>
                              </p:par>
                              <p:par>
                                <p:cTn id="90" presetID="10" presetClass="entr" presetSubtype="0" fill="hold" nodeType="withEffect">
                                  <p:stCondLst>
                                    <p:cond delay="0"/>
                                  </p:stCondLst>
                                  <p:childTnLst>
                                    <p:set>
                                      <p:cBhvr>
                                        <p:cTn id="91" dur="1" fill="hold">
                                          <p:stCondLst>
                                            <p:cond delay="0"/>
                                          </p:stCondLst>
                                        </p:cTn>
                                        <p:tgtEl>
                                          <p:spTgt spid="20525">
                                            <p:txEl>
                                              <p:pRg st="3" end="3"/>
                                            </p:txEl>
                                          </p:spTgt>
                                        </p:tgtEl>
                                        <p:attrNameLst>
                                          <p:attrName>style.visibility</p:attrName>
                                        </p:attrNameLst>
                                      </p:cBhvr>
                                      <p:to>
                                        <p:strVal val="visible"/>
                                      </p:to>
                                    </p:set>
                                    <p:animEffect transition="in" filter="fade">
                                      <p:cBhvr>
                                        <p:cTn id="92" dur="2000"/>
                                        <p:tgtEl>
                                          <p:spTgt spid="20525">
                                            <p:txEl>
                                              <p:pRg st="3" end="3"/>
                                            </p:txEl>
                                          </p:spTgt>
                                        </p:tgtEl>
                                      </p:cBhvr>
                                    </p:animEffect>
                                  </p:childTnLst>
                                </p:cTn>
                              </p:par>
                              <p:par>
                                <p:cTn id="93" presetID="10" presetClass="entr" presetSubtype="0" fill="hold" nodeType="withEffect">
                                  <p:stCondLst>
                                    <p:cond delay="0"/>
                                  </p:stCondLst>
                                  <p:childTnLst>
                                    <p:set>
                                      <p:cBhvr>
                                        <p:cTn id="94" dur="1" fill="hold">
                                          <p:stCondLst>
                                            <p:cond delay="0"/>
                                          </p:stCondLst>
                                        </p:cTn>
                                        <p:tgtEl>
                                          <p:spTgt spid="20525">
                                            <p:txEl>
                                              <p:pRg st="4" end="4"/>
                                            </p:txEl>
                                          </p:spTgt>
                                        </p:tgtEl>
                                        <p:attrNameLst>
                                          <p:attrName>style.visibility</p:attrName>
                                        </p:attrNameLst>
                                      </p:cBhvr>
                                      <p:to>
                                        <p:strVal val="visible"/>
                                      </p:to>
                                    </p:set>
                                    <p:animEffect transition="in" filter="fade">
                                      <p:cBhvr>
                                        <p:cTn id="95" dur="2000"/>
                                        <p:tgtEl>
                                          <p:spTgt spid="20525">
                                            <p:txEl>
                                              <p:pRg st="4" end="4"/>
                                            </p:txEl>
                                          </p:spTgt>
                                        </p:tgtEl>
                                      </p:cBhvr>
                                    </p:animEffect>
                                  </p:childTnLst>
                                </p:cTn>
                              </p:par>
                              <p:par>
                                <p:cTn id="96" presetID="10" presetClass="entr" presetSubtype="0" fill="hold" nodeType="withEffect">
                                  <p:stCondLst>
                                    <p:cond delay="0"/>
                                  </p:stCondLst>
                                  <p:childTnLst>
                                    <p:set>
                                      <p:cBhvr>
                                        <p:cTn id="97" dur="1" fill="hold">
                                          <p:stCondLst>
                                            <p:cond delay="0"/>
                                          </p:stCondLst>
                                        </p:cTn>
                                        <p:tgtEl>
                                          <p:spTgt spid="20525">
                                            <p:txEl>
                                              <p:pRg st="5" end="5"/>
                                            </p:txEl>
                                          </p:spTgt>
                                        </p:tgtEl>
                                        <p:attrNameLst>
                                          <p:attrName>style.visibility</p:attrName>
                                        </p:attrNameLst>
                                      </p:cBhvr>
                                      <p:to>
                                        <p:strVal val="visible"/>
                                      </p:to>
                                    </p:set>
                                    <p:animEffect transition="in" filter="fade">
                                      <p:cBhvr>
                                        <p:cTn id="98" dur="2000"/>
                                        <p:tgtEl>
                                          <p:spTgt spid="20525">
                                            <p:txEl>
                                              <p:pRg st="5" end="5"/>
                                            </p:txEl>
                                          </p:spTgt>
                                        </p:tgtEl>
                                      </p:cBhvr>
                                    </p:animEffect>
                                  </p:childTnLst>
                                </p:cTn>
                              </p:par>
                              <p:par>
                                <p:cTn id="99" presetID="10" presetClass="entr" presetSubtype="0" fill="hold" nodeType="withEffect">
                                  <p:stCondLst>
                                    <p:cond delay="0"/>
                                  </p:stCondLst>
                                  <p:childTnLst>
                                    <p:set>
                                      <p:cBhvr>
                                        <p:cTn id="100" dur="1" fill="hold">
                                          <p:stCondLst>
                                            <p:cond delay="0"/>
                                          </p:stCondLst>
                                        </p:cTn>
                                        <p:tgtEl>
                                          <p:spTgt spid="20527">
                                            <p:txEl>
                                              <p:pRg st="0" end="0"/>
                                            </p:txEl>
                                          </p:spTgt>
                                        </p:tgtEl>
                                        <p:attrNameLst>
                                          <p:attrName>style.visibility</p:attrName>
                                        </p:attrNameLst>
                                      </p:cBhvr>
                                      <p:to>
                                        <p:strVal val="visible"/>
                                      </p:to>
                                    </p:set>
                                    <p:animEffect transition="in" filter="fade">
                                      <p:cBhvr>
                                        <p:cTn id="101" dur="2000"/>
                                        <p:tgtEl>
                                          <p:spTgt spid="20527">
                                            <p:txEl>
                                              <p:pRg st="0" end="0"/>
                                            </p:txEl>
                                          </p:spTgt>
                                        </p:tgtEl>
                                      </p:cBhvr>
                                    </p:animEffect>
                                  </p:childTnLst>
                                </p:cTn>
                              </p:par>
                              <p:par>
                                <p:cTn id="102" presetID="10" presetClass="entr" presetSubtype="0" fill="hold" nodeType="withEffect">
                                  <p:stCondLst>
                                    <p:cond delay="0"/>
                                  </p:stCondLst>
                                  <p:childTnLst>
                                    <p:set>
                                      <p:cBhvr>
                                        <p:cTn id="103" dur="1" fill="hold">
                                          <p:stCondLst>
                                            <p:cond delay="0"/>
                                          </p:stCondLst>
                                        </p:cTn>
                                        <p:tgtEl>
                                          <p:spTgt spid="20527">
                                            <p:txEl>
                                              <p:pRg st="1" end="1"/>
                                            </p:txEl>
                                          </p:spTgt>
                                        </p:tgtEl>
                                        <p:attrNameLst>
                                          <p:attrName>style.visibility</p:attrName>
                                        </p:attrNameLst>
                                      </p:cBhvr>
                                      <p:to>
                                        <p:strVal val="visible"/>
                                      </p:to>
                                    </p:set>
                                    <p:animEffect transition="in" filter="fade">
                                      <p:cBhvr>
                                        <p:cTn id="104" dur="2000"/>
                                        <p:tgtEl>
                                          <p:spTgt spid="20527">
                                            <p:txEl>
                                              <p:pRg st="1" end="1"/>
                                            </p:txEl>
                                          </p:spTgt>
                                        </p:tgtEl>
                                      </p:cBhvr>
                                    </p:animEffect>
                                  </p:childTnLst>
                                </p:cTn>
                              </p:par>
                              <p:par>
                                <p:cTn id="105" presetID="10" presetClass="entr" presetSubtype="0" fill="hold" nodeType="withEffect">
                                  <p:stCondLst>
                                    <p:cond delay="0"/>
                                  </p:stCondLst>
                                  <p:childTnLst>
                                    <p:set>
                                      <p:cBhvr>
                                        <p:cTn id="106" dur="1" fill="hold">
                                          <p:stCondLst>
                                            <p:cond delay="0"/>
                                          </p:stCondLst>
                                        </p:cTn>
                                        <p:tgtEl>
                                          <p:spTgt spid="20527">
                                            <p:txEl>
                                              <p:pRg st="2" end="2"/>
                                            </p:txEl>
                                          </p:spTgt>
                                        </p:tgtEl>
                                        <p:attrNameLst>
                                          <p:attrName>style.visibility</p:attrName>
                                        </p:attrNameLst>
                                      </p:cBhvr>
                                      <p:to>
                                        <p:strVal val="visible"/>
                                      </p:to>
                                    </p:set>
                                    <p:animEffect transition="in" filter="fade">
                                      <p:cBhvr>
                                        <p:cTn id="107" dur="2000"/>
                                        <p:tgtEl>
                                          <p:spTgt spid="20527">
                                            <p:txEl>
                                              <p:pRg st="2" end="2"/>
                                            </p:txEl>
                                          </p:spTgt>
                                        </p:tgtEl>
                                      </p:cBhvr>
                                    </p:animEffect>
                                  </p:childTnLst>
                                </p:cTn>
                              </p:par>
                              <p:par>
                                <p:cTn id="108" presetID="10" presetClass="entr" presetSubtype="0" fill="hold" nodeType="withEffect">
                                  <p:stCondLst>
                                    <p:cond delay="0"/>
                                  </p:stCondLst>
                                  <p:childTnLst>
                                    <p:set>
                                      <p:cBhvr>
                                        <p:cTn id="109" dur="1" fill="hold">
                                          <p:stCondLst>
                                            <p:cond delay="0"/>
                                          </p:stCondLst>
                                        </p:cTn>
                                        <p:tgtEl>
                                          <p:spTgt spid="20527">
                                            <p:txEl>
                                              <p:pRg st="3" end="3"/>
                                            </p:txEl>
                                          </p:spTgt>
                                        </p:tgtEl>
                                        <p:attrNameLst>
                                          <p:attrName>style.visibility</p:attrName>
                                        </p:attrNameLst>
                                      </p:cBhvr>
                                      <p:to>
                                        <p:strVal val="visible"/>
                                      </p:to>
                                    </p:set>
                                    <p:animEffect transition="in" filter="fade">
                                      <p:cBhvr>
                                        <p:cTn id="110" dur="2000"/>
                                        <p:tgtEl>
                                          <p:spTgt spid="20527">
                                            <p:txEl>
                                              <p:pRg st="3" end="3"/>
                                            </p:txEl>
                                          </p:spTgt>
                                        </p:tgtEl>
                                      </p:cBhvr>
                                    </p:animEffect>
                                  </p:childTnLst>
                                </p:cTn>
                              </p:par>
                              <p:par>
                                <p:cTn id="111" presetID="10" presetClass="entr" presetSubtype="0" fill="hold" nodeType="withEffect">
                                  <p:stCondLst>
                                    <p:cond delay="0"/>
                                  </p:stCondLst>
                                  <p:childTnLst>
                                    <p:set>
                                      <p:cBhvr>
                                        <p:cTn id="112" dur="1" fill="hold">
                                          <p:stCondLst>
                                            <p:cond delay="0"/>
                                          </p:stCondLst>
                                        </p:cTn>
                                        <p:tgtEl>
                                          <p:spTgt spid="20527">
                                            <p:txEl>
                                              <p:pRg st="4" end="4"/>
                                            </p:txEl>
                                          </p:spTgt>
                                        </p:tgtEl>
                                        <p:attrNameLst>
                                          <p:attrName>style.visibility</p:attrName>
                                        </p:attrNameLst>
                                      </p:cBhvr>
                                      <p:to>
                                        <p:strVal val="visible"/>
                                      </p:to>
                                    </p:set>
                                    <p:animEffect transition="in" filter="fade">
                                      <p:cBhvr>
                                        <p:cTn id="113" dur="2000"/>
                                        <p:tgtEl>
                                          <p:spTgt spid="20527">
                                            <p:txEl>
                                              <p:pRg st="4" end="4"/>
                                            </p:txEl>
                                          </p:spTgt>
                                        </p:tgtEl>
                                      </p:cBhvr>
                                    </p:animEffect>
                                  </p:childTnLst>
                                </p:cTn>
                              </p:par>
                              <p:par>
                                <p:cTn id="114" presetID="10" presetClass="entr" presetSubtype="0" fill="hold" nodeType="withEffect">
                                  <p:stCondLst>
                                    <p:cond delay="0"/>
                                  </p:stCondLst>
                                  <p:childTnLst>
                                    <p:set>
                                      <p:cBhvr>
                                        <p:cTn id="115" dur="1" fill="hold">
                                          <p:stCondLst>
                                            <p:cond delay="0"/>
                                          </p:stCondLst>
                                        </p:cTn>
                                        <p:tgtEl>
                                          <p:spTgt spid="20527">
                                            <p:txEl>
                                              <p:pRg st="5" end="5"/>
                                            </p:txEl>
                                          </p:spTgt>
                                        </p:tgtEl>
                                        <p:attrNameLst>
                                          <p:attrName>style.visibility</p:attrName>
                                        </p:attrNameLst>
                                      </p:cBhvr>
                                      <p:to>
                                        <p:strVal val="visible"/>
                                      </p:to>
                                    </p:set>
                                    <p:animEffect transition="in" filter="fade">
                                      <p:cBhvr>
                                        <p:cTn id="116" dur="2000"/>
                                        <p:tgtEl>
                                          <p:spTgt spid="20527">
                                            <p:txEl>
                                              <p:pRg st="5" end="5"/>
                                            </p:txEl>
                                          </p:spTgt>
                                        </p:tgtEl>
                                      </p:cBhvr>
                                    </p:animEffect>
                                  </p:childTnLst>
                                </p:cTn>
                              </p:par>
                              <p:par>
                                <p:cTn id="117" presetID="10" presetClass="entr" presetSubtype="0" fill="hold" nodeType="withEffect">
                                  <p:stCondLst>
                                    <p:cond delay="0"/>
                                  </p:stCondLst>
                                  <p:childTnLst>
                                    <p:set>
                                      <p:cBhvr>
                                        <p:cTn id="118" dur="1" fill="hold">
                                          <p:stCondLst>
                                            <p:cond delay="0"/>
                                          </p:stCondLst>
                                        </p:cTn>
                                        <p:tgtEl>
                                          <p:spTgt spid="20527">
                                            <p:txEl>
                                              <p:pRg st="6" end="6"/>
                                            </p:txEl>
                                          </p:spTgt>
                                        </p:tgtEl>
                                        <p:attrNameLst>
                                          <p:attrName>style.visibility</p:attrName>
                                        </p:attrNameLst>
                                      </p:cBhvr>
                                      <p:to>
                                        <p:strVal val="visible"/>
                                      </p:to>
                                    </p:set>
                                    <p:animEffect transition="in" filter="fade">
                                      <p:cBhvr>
                                        <p:cTn id="119" dur="2000"/>
                                        <p:tgtEl>
                                          <p:spTgt spid="2052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P spid="20489" grpId="0"/>
      <p:bldP spid="20526"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Text Box 4"/>
          <p:cNvSpPr txBox="1">
            <a:spLocks noChangeArrowheads="1"/>
          </p:cNvSpPr>
          <p:nvPr/>
        </p:nvSpPr>
        <p:spPr bwMode="auto">
          <a:xfrm>
            <a:off x="914400" y="3276600"/>
            <a:ext cx="74676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24581" name="Text Box 5"/>
          <p:cNvSpPr txBox="1">
            <a:spLocks noChangeArrowheads="1"/>
          </p:cNvSpPr>
          <p:nvPr/>
        </p:nvSpPr>
        <p:spPr bwMode="auto">
          <a:xfrm>
            <a:off x="914400" y="3352800"/>
            <a:ext cx="184150" cy="457200"/>
          </a:xfrm>
          <a:prstGeom prst="rect">
            <a:avLst/>
          </a:prstGeom>
          <a:noFill/>
          <a:ln w="9525">
            <a:noFill/>
            <a:miter lim="800000"/>
            <a:headEnd/>
            <a:tailEnd/>
          </a:ln>
          <a:effectLst/>
        </p:spPr>
        <p:txBody>
          <a:bodyPr wrap="none">
            <a:spAutoFit/>
          </a:bodyPr>
          <a:lstStyle/>
          <a:p>
            <a:endParaRPr lang="en-US" sz="2400"/>
          </a:p>
        </p:txBody>
      </p:sp>
      <p:sp>
        <p:nvSpPr>
          <p:cNvPr id="24585" name="Text Box 9"/>
          <p:cNvSpPr txBox="1">
            <a:spLocks noGrp="1" noChangeArrowheads="1"/>
          </p:cNvSpPr>
          <p:nvPr>
            <p:ph type="title"/>
          </p:nvPr>
        </p:nvSpPr>
        <p:spPr>
          <a:noFill/>
          <a:ln/>
        </p:spPr>
        <p:txBody>
          <a:bodyPr/>
          <a:lstStyle/>
          <a:p>
            <a:pPr>
              <a:spcBef>
                <a:spcPct val="50000"/>
              </a:spcBef>
            </a:pPr>
            <a:r>
              <a:rPr lang="en-US">
                <a:solidFill>
                  <a:srgbClr val="08C81F"/>
                </a:solidFill>
              </a:rPr>
              <a:t>Inquiry-based Teaching</a:t>
            </a:r>
          </a:p>
        </p:txBody>
      </p:sp>
      <p:sp>
        <p:nvSpPr>
          <p:cNvPr id="24587" name="Text Box 11"/>
          <p:cNvSpPr txBox="1">
            <a:spLocks noGrp="1" noChangeArrowheads="1"/>
          </p:cNvSpPr>
          <p:nvPr>
            <p:ph type="body" idx="1"/>
          </p:nvPr>
        </p:nvSpPr>
        <p:spPr>
          <a:xfrm>
            <a:off x="152400" y="1600200"/>
            <a:ext cx="8991600" cy="4525963"/>
          </a:xfrm>
          <a:noFill/>
          <a:ln/>
        </p:spPr>
        <p:txBody>
          <a:bodyPr/>
          <a:lstStyle/>
          <a:p>
            <a:pPr marL="609600" indent="-609600">
              <a:buFontTx/>
              <a:buAutoNum type="arabicPeriod"/>
            </a:pPr>
            <a:r>
              <a:rPr lang="en-US" sz="2800"/>
              <a:t>Focuses on Relevant Question(s) </a:t>
            </a:r>
          </a:p>
          <a:p>
            <a:pPr marL="609600" indent="-609600">
              <a:buFontTx/>
              <a:buAutoNum type="arabicPeriod"/>
            </a:pPr>
            <a:r>
              <a:rPr lang="en-US" sz="2800"/>
              <a:t>Inductive (i.e. Moves from evidence to conclusions)</a:t>
            </a:r>
          </a:p>
          <a:p>
            <a:pPr marL="609600" indent="-609600">
              <a:buFontTx/>
              <a:buAutoNum type="arabicPeriod"/>
            </a:pPr>
            <a:r>
              <a:rPr lang="en-US" sz="2800"/>
              <a:t>Uses Science Processes</a:t>
            </a:r>
          </a:p>
          <a:p>
            <a:pPr marL="609600" indent="-609600">
              <a:buFontTx/>
              <a:buAutoNum type="arabicPeriod"/>
            </a:pPr>
            <a:r>
              <a:rPr lang="en-US" sz="2800"/>
              <a:t>Generates Additional Questions</a:t>
            </a:r>
          </a:p>
          <a:p>
            <a:pPr marL="609600" indent="-609600">
              <a:buFontTx/>
              <a:buAutoNum type="arabicPeriod"/>
            </a:pPr>
            <a:r>
              <a:rPr lang="en-US" sz="2800"/>
              <a:t>Pedagogical Content Knowledge is a key</a:t>
            </a:r>
          </a:p>
          <a:p>
            <a:pPr marL="609600" indent="-609600">
              <a:spcBef>
                <a:spcPct val="0"/>
              </a:spcBef>
              <a:buFontTx/>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585"/>
                                        </p:tgtEl>
                                        <p:attrNameLst>
                                          <p:attrName>style.visibility</p:attrName>
                                        </p:attrNameLst>
                                      </p:cBhvr>
                                      <p:to>
                                        <p:strVal val="visible"/>
                                      </p:to>
                                    </p:set>
                                    <p:animEffect transition="in" filter="fade">
                                      <p:cBhvr>
                                        <p:cTn id="7" dur="2000"/>
                                        <p:tgtEl>
                                          <p:spTgt spid="24585"/>
                                        </p:tgtEl>
                                      </p:cBhvr>
                                    </p:animEffect>
                                  </p:childTnLst>
                                </p:cTn>
                              </p:par>
                              <p:par>
                                <p:cTn id="8" presetID="10" presetClass="entr" presetSubtype="0" fill="hold" nodeType="withEffect">
                                  <p:stCondLst>
                                    <p:cond delay="0"/>
                                  </p:stCondLst>
                                  <p:childTnLst>
                                    <p:set>
                                      <p:cBhvr>
                                        <p:cTn id="9" dur="1" fill="hold">
                                          <p:stCondLst>
                                            <p:cond delay="0"/>
                                          </p:stCondLst>
                                        </p:cTn>
                                        <p:tgtEl>
                                          <p:spTgt spid="24587">
                                            <p:txEl>
                                              <p:pRg st="0" end="0"/>
                                            </p:txEl>
                                          </p:spTgt>
                                        </p:tgtEl>
                                        <p:attrNameLst>
                                          <p:attrName>style.visibility</p:attrName>
                                        </p:attrNameLst>
                                      </p:cBhvr>
                                      <p:to>
                                        <p:strVal val="visible"/>
                                      </p:to>
                                    </p:set>
                                    <p:animEffect transition="in" filter="fade">
                                      <p:cBhvr>
                                        <p:cTn id="10" dur="2000"/>
                                        <p:tgtEl>
                                          <p:spTgt spid="24587">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4587">
                                            <p:txEl>
                                              <p:pRg st="1" end="1"/>
                                            </p:txEl>
                                          </p:spTgt>
                                        </p:tgtEl>
                                        <p:attrNameLst>
                                          <p:attrName>style.visibility</p:attrName>
                                        </p:attrNameLst>
                                      </p:cBhvr>
                                      <p:to>
                                        <p:strVal val="visible"/>
                                      </p:to>
                                    </p:set>
                                    <p:animEffect transition="in" filter="fade">
                                      <p:cBhvr>
                                        <p:cTn id="13" dur="2000"/>
                                        <p:tgtEl>
                                          <p:spTgt spid="24587">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4587">
                                            <p:txEl>
                                              <p:pRg st="2" end="2"/>
                                            </p:txEl>
                                          </p:spTgt>
                                        </p:tgtEl>
                                        <p:attrNameLst>
                                          <p:attrName>style.visibility</p:attrName>
                                        </p:attrNameLst>
                                      </p:cBhvr>
                                      <p:to>
                                        <p:strVal val="visible"/>
                                      </p:to>
                                    </p:set>
                                    <p:animEffect transition="in" filter="fade">
                                      <p:cBhvr>
                                        <p:cTn id="16" dur="2000"/>
                                        <p:tgtEl>
                                          <p:spTgt spid="24587">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4587">
                                            <p:txEl>
                                              <p:pRg st="3" end="3"/>
                                            </p:txEl>
                                          </p:spTgt>
                                        </p:tgtEl>
                                        <p:attrNameLst>
                                          <p:attrName>style.visibility</p:attrName>
                                        </p:attrNameLst>
                                      </p:cBhvr>
                                      <p:to>
                                        <p:strVal val="visible"/>
                                      </p:to>
                                    </p:set>
                                    <p:animEffect transition="in" filter="fade">
                                      <p:cBhvr>
                                        <p:cTn id="19" dur="2000"/>
                                        <p:tgtEl>
                                          <p:spTgt spid="24587">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587">
                                            <p:txEl>
                                              <p:pRg st="4" end="4"/>
                                            </p:txEl>
                                          </p:spTgt>
                                        </p:tgtEl>
                                        <p:attrNameLst>
                                          <p:attrName>style.visibility</p:attrName>
                                        </p:attrNameLst>
                                      </p:cBhvr>
                                      <p:to>
                                        <p:strVal val="visible"/>
                                      </p:to>
                                    </p:set>
                                    <p:animEffect transition="in" filter="fade">
                                      <p:cBhvr>
                                        <p:cTn id="22" dur="2000"/>
                                        <p:tgtEl>
                                          <p:spTgt spid="2458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nodeType="clickEffect">
                                  <p:stCondLst>
                                    <p:cond delay="0"/>
                                  </p:stCondLst>
                                  <p:childTnLst>
                                    <p:animClr clrSpc="rgb" dir="cw">
                                      <p:cBhvr override="childStyle">
                                        <p:cTn id="26" dur="2000" fill="hold"/>
                                        <p:tgtEl>
                                          <p:spTgt spid="24587">
                                            <p:txEl>
                                              <p:pRg st="4" end="4"/>
                                            </p:txEl>
                                          </p:spTgt>
                                        </p:tgtEl>
                                        <p:attrNameLst>
                                          <p:attrName>style.color</p:attrName>
                                        </p:attrNameLst>
                                      </p:cBhvr>
                                      <p:to>
                                        <a:srgbClr val="08C81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5" grpId="0"/>
      <p:bldP spid="24587"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000">
                <a:solidFill>
                  <a:srgbClr val="08C81F"/>
                </a:solidFill>
              </a:rPr>
              <a:t>Pedagogical Content Knowledge</a:t>
            </a:r>
          </a:p>
        </p:txBody>
      </p:sp>
      <p:sp>
        <p:nvSpPr>
          <p:cNvPr id="21507" name="Rectangle 3"/>
          <p:cNvSpPr>
            <a:spLocks noGrp="1" noChangeArrowheads="1"/>
          </p:cNvSpPr>
          <p:nvPr>
            <p:ph type="body" idx="1"/>
          </p:nvPr>
        </p:nvSpPr>
        <p:spPr>
          <a:xfrm>
            <a:off x="457200" y="1600200"/>
            <a:ext cx="8229600" cy="4953000"/>
          </a:xfrm>
        </p:spPr>
        <p:txBody>
          <a:bodyPr/>
          <a:lstStyle/>
          <a:p>
            <a:pPr>
              <a:lnSpc>
                <a:spcPct val="80000"/>
              </a:lnSpc>
            </a:pPr>
            <a:r>
              <a:rPr lang="en-US" sz="2800"/>
              <a:t>Knowledge of the science content</a:t>
            </a:r>
          </a:p>
          <a:p>
            <a:pPr>
              <a:lnSpc>
                <a:spcPct val="80000"/>
              </a:lnSpc>
            </a:pPr>
            <a:r>
              <a:rPr lang="en-US" sz="2800"/>
              <a:t>Knowledge of the teaching activities</a:t>
            </a:r>
          </a:p>
          <a:p>
            <a:pPr>
              <a:lnSpc>
                <a:spcPct val="80000"/>
              </a:lnSpc>
            </a:pPr>
            <a:r>
              <a:rPr lang="en-US" sz="2800"/>
              <a:t>Knowledge of the learner</a:t>
            </a:r>
          </a:p>
          <a:p>
            <a:pPr>
              <a:lnSpc>
                <a:spcPct val="80000"/>
              </a:lnSpc>
            </a:pPr>
            <a:r>
              <a:rPr lang="en-US" sz="2800"/>
              <a:t>Understanding of how sequencing of activities is likely to affect learning</a:t>
            </a:r>
          </a:p>
          <a:p>
            <a:pPr>
              <a:lnSpc>
                <a:spcPct val="80000"/>
              </a:lnSpc>
            </a:pPr>
            <a:r>
              <a:rPr lang="en-US" sz="2800"/>
              <a:t>Ability to assess learning—especially formative assessment—and to adjust on that basis</a:t>
            </a:r>
          </a:p>
          <a:p>
            <a:pPr>
              <a:lnSpc>
                <a:spcPct val="80000"/>
              </a:lnSpc>
            </a:pPr>
            <a:r>
              <a:rPr lang="en-US" sz="2800"/>
              <a:t>Ability to anticipate problems that the learners might have with the content and activities</a:t>
            </a:r>
          </a:p>
          <a:p>
            <a:pPr lvl="1">
              <a:lnSpc>
                <a:spcPct val="80000"/>
              </a:lnSpc>
            </a:pPr>
            <a:r>
              <a:rPr lang="en-US" sz="2400"/>
              <a:t>naïve conceptions</a:t>
            </a:r>
          </a:p>
          <a:p>
            <a:pPr lvl="1">
              <a:lnSpc>
                <a:spcPct val="80000"/>
              </a:lnSpc>
            </a:pPr>
            <a:r>
              <a:rPr lang="en-US" sz="2400"/>
              <a:t>negative transfer</a:t>
            </a:r>
          </a:p>
          <a:p>
            <a:pPr lvl="1">
              <a:lnSpc>
                <a:spcPct val="80000"/>
              </a:lnSpc>
            </a:pPr>
            <a:r>
              <a:rPr lang="en-US" sz="2400"/>
              <a:t>language</a:t>
            </a:r>
          </a:p>
          <a:p>
            <a:pPr lvl="1">
              <a:lnSpc>
                <a:spcPct val="80000"/>
              </a:lnSpc>
            </a:pPr>
            <a:endParaRPr lang="en-US" sz="2400"/>
          </a:p>
          <a:p>
            <a:pPr>
              <a:lnSpc>
                <a:spcPct val="80000"/>
              </a:lnSpc>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2000"/>
                                        <p:tgtEl>
                                          <p:spTgt spid="215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fade">
                                      <p:cBhvr>
                                        <p:cTn id="12" dur="2000"/>
                                        <p:tgtEl>
                                          <p:spTgt spid="215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fade">
                                      <p:cBhvr>
                                        <p:cTn id="17" dur="2000"/>
                                        <p:tgtEl>
                                          <p:spTgt spid="2150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507">
                                            <p:txEl>
                                              <p:pRg st="2" end="2"/>
                                            </p:txEl>
                                          </p:spTgt>
                                        </p:tgtEl>
                                        <p:attrNameLst>
                                          <p:attrName>style.visibility</p:attrName>
                                        </p:attrNameLst>
                                      </p:cBhvr>
                                      <p:to>
                                        <p:strVal val="visible"/>
                                      </p:to>
                                    </p:set>
                                    <p:animEffect transition="in" filter="fade">
                                      <p:cBhvr>
                                        <p:cTn id="22" dur="2000"/>
                                        <p:tgtEl>
                                          <p:spTgt spid="2150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507">
                                            <p:txEl>
                                              <p:pRg st="3" end="3"/>
                                            </p:txEl>
                                          </p:spTgt>
                                        </p:tgtEl>
                                        <p:attrNameLst>
                                          <p:attrName>style.visibility</p:attrName>
                                        </p:attrNameLst>
                                      </p:cBhvr>
                                      <p:to>
                                        <p:strVal val="visible"/>
                                      </p:to>
                                    </p:set>
                                    <p:animEffect transition="in" filter="fade">
                                      <p:cBhvr>
                                        <p:cTn id="27" dur="2000"/>
                                        <p:tgtEl>
                                          <p:spTgt spid="2150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507">
                                            <p:txEl>
                                              <p:pRg st="4" end="4"/>
                                            </p:txEl>
                                          </p:spTgt>
                                        </p:tgtEl>
                                        <p:attrNameLst>
                                          <p:attrName>style.visibility</p:attrName>
                                        </p:attrNameLst>
                                      </p:cBhvr>
                                      <p:to>
                                        <p:strVal val="visible"/>
                                      </p:to>
                                    </p:set>
                                    <p:animEffect transition="in" filter="fade">
                                      <p:cBhvr>
                                        <p:cTn id="32" dur="2000"/>
                                        <p:tgtEl>
                                          <p:spTgt spid="2150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507">
                                            <p:txEl>
                                              <p:pRg st="5" end="5"/>
                                            </p:txEl>
                                          </p:spTgt>
                                        </p:tgtEl>
                                        <p:attrNameLst>
                                          <p:attrName>style.visibility</p:attrName>
                                        </p:attrNameLst>
                                      </p:cBhvr>
                                      <p:to>
                                        <p:strVal val="visible"/>
                                      </p:to>
                                    </p:set>
                                    <p:animEffect transition="in" filter="fade">
                                      <p:cBhvr>
                                        <p:cTn id="37" dur="2000"/>
                                        <p:tgtEl>
                                          <p:spTgt spid="2150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507">
                                            <p:txEl>
                                              <p:pRg st="6" end="6"/>
                                            </p:txEl>
                                          </p:spTgt>
                                        </p:tgtEl>
                                        <p:attrNameLst>
                                          <p:attrName>style.visibility</p:attrName>
                                        </p:attrNameLst>
                                      </p:cBhvr>
                                      <p:to>
                                        <p:strVal val="visible"/>
                                      </p:to>
                                    </p:set>
                                    <p:animEffect transition="in" filter="fade">
                                      <p:cBhvr>
                                        <p:cTn id="42" dur="2000"/>
                                        <p:tgtEl>
                                          <p:spTgt spid="21507">
                                            <p:txEl>
                                              <p:pRg st="6" end="6"/>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21507">
                                            <p:txEl>
                                              <p:pRg st="7" end="7"/>
                                            </p:txEl>
                                          </p:spTgt>
                                        </p:tgtEl>
                                        <p:attrNameLst>
                                          <p:attrName>style.visibility</p:attrName>
                                        </p:attrNameLst>
                                      </p:cBhvr>
                                      <p:to>
                                        <p:strVal val="visible"/>
                                      </p:to>
                                    </p:set>
                                    <p:animEffect transition="in" filter="fade">
                                      <p:cBhvr>
                                        <p:cTn id="45" dur="2000"/>
                                        <p:tgtEl>
                                          <p:spTgt spid="21507">
                                            <p:txEl>
                                              <p:pRg st="7" end="7"/>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1507">
                                            <p:txEl>
                                              <p:pRg st="8" end="8"/>
                                            </p:txEl>
                                          </p:spTgt>
                                        </p:tgtEl>
                                        <p:attrNameLst>
                                          <p:attrName>style.visibility</p:attrName>
                                        </p:attrNameLst>
                                      </p:cBhvr>
                                      <p:to>
                                        <p:strVal val="visible"/>
                                      </p:to>
                                    </p:set>
                                    <p:animEffect transition="in" filter="fade">
                                      <p:cBhvr>
                                        <p:cTn id="48" dur="2000"/>
                                        <p:tgtEl>
                                          <p:spTgt spid="215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6" name="Picture 8" descr="sputnik"/>
          <p:cNvPicPr>
            <a:picLocks noChangeAspect="1" noChangeArrowheads="1"/>
          </p:cNvPicPr>
          <p:nvPr/>
        </p:nvPicPr>
        <p:blipFill>
          <a:blip r:embed="rId3" cstate="print"/>
          <a:srcRect/>
          <a:stretch>
            <a:fillRect/>
          </a:stretch>
        </p:blipFill>
        <p:spPr bwMode="auto">
          <a:xfrm>
            <a:off x="2971800" y="1371600"/>
            <a:ext cx="5842000" cy="4064000"/>
          </a:xfrm>
          <a:prstGeom prst="rect">
            <a:avLst/>
          </a:prstGeom>
          <a:noFill/>
        </p:spPr>
      </p:pic>
      <p:sp>
        <p:nvSpPr>
          <p:cNvPr id="22535" name="Rectangle 7"/>
          <p:cNvSpPr>
            <a:spLocks noChangeArrowheads="1"/>
          </p:cNvSpPr>
          <p:nvPr/>
        </p:nvSpPr>
        <p:spPr bwMode="auto">
          <a:xfrm>
            <a:off x="457200" y="1143000"/>
            <a:ext cx="8686800" cy="5715000"/>
          </a:xfrm>
          <a:prstGeom prst="rect">
            <a:avLst/>
          </a:prstGeom>
          <a:solidFill>
            <a:schemeClr val="bg1"/>
          </a:solidFill>
          <a:ln w="9525">
            <a:noFill/>
            <a:miter lim="800000"/>
            <a:headEnd/>
            <a:tailEnd/>
          </a:ln>
          <a:effectLst/>
        </p:spPr>
        <p:txBody>
          <a:bodyPr wrap="none" anchor="ctr"/>
          <a:lstStyle/>
          <a:p>
            <a:endParaRPr lang="en-US"/>
          </a:p>
        </p:txBody>
      </p:sp>
      <p:sp>
        <p:nvSpPr>
          <p:cNvPr id="22531" name="Rectangle 3"/>
          <p:cNvSpPr>
            <a:spLocks noGrp="1" noChangeArrowheads="1"/>
          </p:cNvSpPr>
          <p:nvPr>
            <p:ph type="body" idx="1"/>
          </p:nvPr>
        </p:nvSpPr>
        <p:spPr/>
        <p:txBody>
          <a:bodyPr/>
          <a:lstStyle/>
          <a:p>
            <a:endParaRPr lang="en-US"/>
          </a:p>
        </p:txBody>
      </p:sp>
      <p:pic>
        <p:nvPicPr>
          <p:cNvPr id="22533" name="Picture 5" descr="kidssputnik"/>
          <p:cNvPicPr>
            <a:picLocks noChangeAspect="1" noChangeArrowheads="1"/>
          </p:cNvPicPr>
          <p:nvPr/>
        </p:nvPicPr>
        <p:blipFill>
          <a:blip r:embed="rId4" cstate="print"/>
          <a:srcRect/>
          <a:stretch>
            <a:fillRect/>
          </a:stretch>
        </p:blipFill>
        <p:spPr bwMode="auto">
          <a:xfrm>
            <a:off x="4876800" y="381000"/>
            <a:ext cx="3903663" cy="5867400"/>
          </a:xfrm>
          <a:prstGeom prst="rect">
            <a:avLst/>
          </a:prstGeom>
          <a:noFill/>
        </p:spPr>
      </p:pic>
      <p:sp>
        <p:nvSpPr>
          <p:cNvPr id="22534" name="Text Box 6"/>
          <p:cNvSpPr txBox="1">
            <a:spLocks noChangeArrowheads="1"/>
          </p:cNvSpPr>
          <p:nvPr/>
        </p:nvSpPr>
        <p:spPr bwMode="auto">
          <a:xfrm>
            <a:off x="609600" y="1371600"/>
            <a:ext cx="2743200" cy="2228850"/>
          </a:xfrm>
          <a:prstGeom prst="rect">
            <a:avLst/>
          </a:prstGeom>
          <a:noFill/>
          <a:ln w="9525">
            <a:noFill/>
            <a:miter lim="800000"/>
            <a:headEnd/>
            <a:tailEnd/>
          </a:ln>
          <a:effectLst/>
        </p:spPr>
        <p:txBody>
          <a:bodyPr>
            <a:spAutoFit/>
          </a:bodyPr>
          <a:lstStyle/>
          <a:p>
            <a:pPr>
              <a:spcBef>
                <a:spcPct val="50000"/>
              </a:spcBef>
            </a:pPr>
            <a:r>
              <a:rPr lang="en-US" sz="2800"/>
              <a:t>Sputnik 1</a:t>
            </a:r>
          </a:p>
          <a:p>
            <a:pPr>
              <a:spcBef>
                <a:spcPct val="50000"/>
              </a:spcBef>
            </a:pPr>
            <a:r>
              <a:rPr lang="en-US" sz="2800"/>
              <a:t>“Fellow Traveler”</a:t>
            </a:r>
          </a:p>
          <a:p>
            <a:pPr>
              <a:spcBef>
                <a:spcPct val="50000"/>
              </a:spcBef>
            </a:pPr>
            <a:r>
              <a:rPr lang="en-US" sz="2800"/>
              <a:t>October 1957</a:t>
            </a:r>
          </a:p>
        </p:txBody>
      </p:sp>
      <p:pic>
        <p:nvPicPr>
          <p:cNvPr id="22538" name="Picture 10" descr="sputnik-photo"/>
          <p:cNvPicPr>
            <a:picLocks noChangeAspect="1" noChangeArrowheads="1"/>
          </p:cNvPicPr>
          <p:nvPr/>
        </p:nvPicPr>
        <p:blipFill>
          <a:blip r:embed="rId5" cstate="print"/>
          <a:srcRect/>
          <a:stretch>
            <a:fillRect/>
          </a:stretch>
        </p:blipFill>
        <p:spPr bwMode="auto">
          <a:xfrm>
            <a:off x="533400" y="228600"/>
            <a:ext cx="3990975" cy="6400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6"/>
                                        </p:tgtEl>
                                        <p:attrNameLst>
                                          <p:attrName>style.visibility</p:attrName>
                                        </p:attrNameLst>
                                      </p:cBhvr>
                                      <p:to>
                                        <p:strVal val="visible"/>
                                      </p:to>
                                    </p:set>
                                    <p:animEffect transition="in" filter="fade">
                                      <p:cBhvr>
                                        <p:cTn id="7" dur="2000"/>
                                        <p:tgtEl>
                                          <p:spTgt spid="225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534"/>
                                        </p:tgtEl>
                                        <p:attrNameLst>
                                          <p:attrName>style.visibility</p:attrName>
                                        </p:attrNameLst>
                                      </p:cBhvr>
                                      <p:to>
                                        <p:strVal val="visible"/>
                                      </p:to>
                                    </p:set>
                                    <p:animEffect transition="in" filter="fade">
                                      <p:cBhvr>
                                        <p:cTn id="10" dur="2000"/>
                                        <p:tgtEl>
                                          <p:spTgt spid="2253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2538"/>
                                        </p:tgtEl>
                                        <p:attrNameLst>
                                          <p:attrName>style.visibility</p:attrName>
                                        </p:attrNameLst>
                                      </p:cBhvr>
                                      <p:to>
                                        <p:strVal val="visible"/>
                                      </p:to>
                                    </p:set>
                                    <p:animEffect transition="in" filter="fade">
                                      <p:cBhvr>
                                        <p:cTn id="15" dur="2000"/>
                                        <p:tgtEl>
                                          <p:spTgt spid="2253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2535"/>
                                        </p:tgtEl>
                                        <p:attrNameLst>
                                          <p:attrName>style.visibility</p:attrName>
                                        </p:attrNameLst>
                                      </p:cBhvr>
                                      <p:to>
                                        <p:strVal val="visible"/>
                                      </p:to>
                                    </p:set>
                                    <p:animEffect transition="in" filter="fade">
                                      <p:cBhvr>
                                        <p:cTn id="20" dur="2000"/>
                                        <p:tgtEl>
                                          <p:spTgt spid="22535"/>
                                        </p:tgtEl>
                                      </p:cBhvr>
                                    </p:animEffect>
                                  </p:childTnLst>
                                </p:cTn>
                              </p:par>
                              <p:par>
                                <p:cTn id="21" presetID="10" presetClass="entr" presetSubtype="0" fill="hold" nodeType="withEffect">
                                  <p:stCondLst>
                                    <p:cond delay="0"/>
                                  </p:stCondLst>
                                  <p:childTnLst>
                                    <p:set>
                                      <p:cBhvr>
                                        <p:cTn id="22" dur="1" fill="hold">
                                          <p:stCondLst>
                                            <p:cond delay="0"/>
                                          </p:stCondLst>
                                        </p:cTn>
                                        <p:tgtEl>
                                          <p:spTgt spid="22533"/>
                                        </p:tgtEl>
                                        <p:attrNameLst>
                                          <p:attrName>style.visibility</p:attrName>
                                        </p:attrNameLst>
                                      </p:cBhvr>
                                      <p:to>
                                        <p:strVal val="visible"/>
                                      </p:to>
                                    </p:set>
                                    <p:animEffect transition="in" filter="fade">
                                      <p:cBhvr>
                                        <p:cTn id="23" dur="20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animBg="1"/>
      <p:bldP spid="225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National Defense Education Act</a:t>
            </a:r>
          </a:p>
        </p:txBody>
      </p:sp>
      <p:sp>
        <p:nvSpPr>
          <p:cNvPr id="3075" name="Rectangle 3"/>
          <p:cNvSpPr>
            <a:spLocks noGrp="1" noChangeArrowheads="1"/>
          </p:cNvSpPr>
          <p:nvPr>
            <p:ph type="body" idx="1"/>
          </p:nvPr>
        </p:nvSpPr>
        <p:spPr>
          <a:xfrm>
            <a:off x="228600" y="1600200"/>
            <a:ext cx="8915400" cy="4525963"/>
          </a:xfrm>
        </p:spPr>
        <p:txBody>
          <a:bodyPr/>
          <a:lstStyle/>
          <a:p>
            <a:pPr>
              <a:buFontTx/>
              <a:buNone/>
            </a:pPr>
            <a:r>
              <a:rPr lang="en-US" sz="3100"/>
              <a:t>“Alphabet Soup Programs”</a:t>
            </a:r>
          </a:p>
          <a:p>
            <a:pPr>
              <a:buFontTx/>
              <a:buNone/>
            </a:pPr>
            <a:endParaRPr lang="en-US" sz="3100"/>
          </a:p>
          <a:p>
            <a:r>
              <a:rPr lang="en-US" sz="3100"/>
              <a:t>Science A Process Approach (SAPA)</a:t>
            </a:r>
          </a:p>
          <a:p>
            <a:r>
              <a:rPr lang="en-US" sz="3100"/>
              <a:t>Earth Science Curriculum Project (ESCP)</a:t>
            </a:r>
          </a:p>
          <a:p>
            <a:r>
              <a:rPr lang="en-US" sz="3100"/>
              <a:t>Biological Sciences Curriculum Study (BSCS) </a:t>
            </a:r>
          </a:p>
          <a:p>
            <a:r>
              <a:rPr lang="en-US" sz="3100"/>
              <a:t>Science Curriculum Improvement Study (SCIS)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4000"/>
              <a:t>Science Curriculum Improvement Study (SCIS)</a:t>
            </a:r>
          </a:p>
        </p:txBody>
      </p:sp>
      <p:sp>
        <p:nvSpPr>
          <p:cNvPr id="5123" name="Rectangle 3"/>
          <p:cNvSpPr>
            <a:spLocks noGrp="1" noChangeArrowheads="1"/>
          </p:cNvSpPr>
          <p:nvPr>
            <p:ph type="body" sz="half" idx="1"/>
          </p:nvPr>
        </p:nvSpPr>
        <p:spPr>
          <a:xfrm>
            <a:off x="457200" y="1600200"/>
            <a:ext cx="8229600" cy="1828800"/>
          </a:xfrm>
        </p:spPr>
        <p:txBody>
          <a:bodyPr/>
          <a:lstStyle/>
          <a:p>
            <a:r>
              <a:rPr lang="en-US" sz="2800"/>
              <a:t>Robert Karplus &amp; Herbert Thier</a:t>
            </a:r>
          </a:p>
          <a:p>
            <a:r>
              <a:rPr lang="en-US" sz="2800"/>
              <a:t>1959</a:t>
            </a:r>
          </a:p>
          <a:p>
            <a:r>
              <a:rPr lang="en-US" sz="2800"/>
              <a:t>Learning Cycle </a:t>
            </a:r>
          </a:p>
          <a:p>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5123">
                                            <p:txEl>
                                              <p:pRg st="0" end="0"/>
                                            </p:txEl>
                                          </p:spTgt>
                                        </p:tgtEl>
                                      </p:cBhvr>
                                    </p:animEffect>
                                    <p:set>
                                      <p:cBhvr>
                                        <p:cTn id="7" dur="1" fill="hold">
                                          <p:stCondLst>
                                            <p:cond delay="1999"/>
                                          </p:stCondLst>
                                        </p:cTn>
                                        <p:tgtEl>
                                          <p:spTgt spid="512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2000"/>
                                        <p:tgtEl>
                                          <p:spTgt spid="5123">
                                            <p:txEl>
                                              <p:pRg st="1" end="1"/>
                                            </p:txEl>
                                          </p:spTgt>
                                        </p:tgtEl>
                                      </p:cBhvr>
                                    </p:animEffect>
                                    <p:set>
                                      <p:cBhvr>
                                        <p:cTn id="10" dur="1" fill="hold">
                                          <p:stCondLst>
                                            <p:cond delay="1999"/>
                                          </p:stCondLst>
                                        </p:cTn>
                                        <p:tgtEl>
                                          <p:spTgt spid="5123">
                                            <p:txEl>
                                              <p:pRg st="1" end="1"/>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000"/>
                                        <p:tgtEl>
                                          <p:spTgt spid="5122"/>
                                        </p:tgtEl>
                                      </p:cBhvr>
                                    </p:animEffect>
                                    <p:set>
                                      <p:cBhvr>
                                        <p:cTn id="13" dur="1" fill="hold">
                                          <p:stCondLst>
                                            <p:cond delay="1999"/>
                                          </p:stCondLst>
                                        </p:cTn>
                                        <p:tgtEl>
                                          <p:spTgt spid="512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4" presetClass="emph" presetSubtype="2" fill="hold" nodeType="clickEffect">
                                  <p:stCondLst>
                                    <p:cond delay="0"/>
                                  </p:stCondLst>
                                  <p:childTnLst>
                                    <p:anim to="1.5" calcmode="lin" valueType="num">
                                      <p:cBhvr override="childStyle">
                                        <p:cTn id="17" dur="2000" fill="hold"/>
                                        <p:tgtEl>
                                          <p:spTgt spid="5123">
                                            <p:txEl>
                                              <p:pRg st="2" end="2"/>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Learning Cycle</a:t>
            </a:r>
          </a:p>
        </p:txBody>
      </p:sp>
      <p:sp>
        <p:nvSpPr>
          <p:cNvPr id="7171" name="Rectangle 3"/>
          <p:cNvSpPr>
            <a:spLocks noGrp="1" noChangeArrowheads="1"/>
          </p:cNvSpPr>
          <p:nvPr>
            <p:ph type="body" idx="1"/>
          </p:nvPr>
        </p:nvSpPr>
        <p:spPr/>
        <p:txBody>
          <a:bodyPr/>
          <a:lstStyle/>
          <a:p>
            <a:endParaRPr lang="en-US"/>
          </a:p>
        </p:txBody>
      </p:sp>
      <p:sp>
        <p:nvSpPr>
          <p:cNvPr id="7174" name="AutoShape 6"/>
          <p:cNvSpPr>
            <a:spLocks noChangeArrowheads="1"/>
          </p:cNvSpPr>
          <p:nvPr/>
        </p:nvSpPr>
        <p:spPr bwMode="auto">
          <a:xfrm rot="2639221">
            <a:off x="5334000" y="25908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7175" name="Text Box 7"/>
          <p:cNvSpPr txBox="1">
            <a:spLocks noChangeArrowheads="1"/>
          </p:cNvSpPr>
          <p:nvPr/>
        </p:nvSpPr>
        <p:spPr bwMode="auto">
          <a:xfrm>
            <a:off x="3200400" y="2590800"/>
            <a:ext cx="2214563" cy="579438"/>
          </a:xfrm>
          <a:prstGeom prst="rect">
            <a:avLst/>
          </a:prstGeom>
          <a:noFill/>
          <a:ln w="9525">
            <a:noFill/>
            <a:miter lim="800000"/>
            <a:headEnd/>
            <a:tailEnd/>
          </a:ln>
          <a:effectLst/>
        </p:spPr>
        <p:txBody>
          <a:bodyPr wrap="none">
            <a:spAutoFit/>
          </a:bodyPr>
          <a:lstStyle/>
          <a:p>
            <a:r>
              <a:rPr lang="en-US" sz="3200">
                <a:solidFill>
                  <a:srgbClr val="FF0000"/>
                </a:solidFill>
              </a:rPr>
              <a:t>Exploration</a:t>
            </a:r>
          </a:p>
        </p:txBody>
      </p:sp>
      <p:sp>
        <p:nvSpPr>
          <p:cNvPr id="7176" name="Text Box 8"/>
          <p:cNvSpPr txBox="1">
            <a:spLocks noChangeArrowheads="1"/>
          </p:cNvSpPr>
          <p:nvPr/>
        </p:nvSpPr>
        <p:spPr bwMode="auto">
          <a:xfrm>
            <a:off x="4648200" y="4267200"/>
            <a:ext cx="2303463" cy="579438"/>
          </a:xfrm>
          <a:prstGeom prst="rect">
            <a:avLst/>
          </a:prstGeom>
          <a:noFill/>
          <a:ln w="9525">
            <a:noFill/>
            <a:miter lim="800000"/>
            <a:headEnd/>
            <a:tailEnd/>
          </a:ln>
          <a:effectLst/>
        </p:spPr>
        <p:txBody>
          <a:bodyPr wrap="none">
            <a:spAutoFit/>
          </a:bodyPr>
          <a:lstStyle/>
          <a:p>
            <a:r>
              <a:rPr lang="en-US" sz="3200">
                <a:solidFill>
                  <a:srgbClr val="FF0000"/>
                </a:solidFill>
              </a:rPr>
              <a:t>Introduction</a:t>
            </a:r>
          </a:p>
        </p:txBody>
      </p:sp>
      <p:sp>
        <p:nvSpPr>
          <p:cNvPr id="7177" name="AutoShape 9"/>
          <p:cNvSpPr>
            <a:spLocks noChangeArrowheads="1"/>
          </p:cNvSpPr>
          <p:nvPr/>
        </p:nvSpPr>
        <p:spPr bwMode="auto">
          <a:xfrm rot="10800000">
            <a:off x="2667000" y="49530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7180" name="Text Box 12"/>
          <p:cNvSpPr txBox="1">
            <a:spLocks noChangeArrowheads="1"/>
          </p:cNvSpPr>
          <p:nvPr/>
        </p:nvSpPr>
        <p:spPr bwMode="auto">
          <a:xfrm>
            <a:off x="1447800" y="4343400"/>
            <a:ext cx="2170113" cy="579438"/>
          </a:xfrm>
          <a:prstGeom prst="rect">
            <a:avLst/>
          </a:prstGeom>
          <a:noFill/>
          <a:ln w="9525">
            <a:noFill/>
            <a:miter lim="800000"/>
            <a:headEnd/>
            <a:tailEnd/>
          </a:ln>
          <a:effectLst/>
        </p:spPr>
        <p:txBody>
          <a:bodyPr wrap="none">
            <a:spAutoFit/>
          </a:bodyPr>
          <a:lstStyle/>
          <a:p>
            <a:r>
              <a:rPr lang="en-US" sz="3200">
                <a:solidFill>
                  <a:srgbClr val="FF0000"/>
                </a:solidFill>
              </a:rPr>
              <a:t>Application</a:t>
            </a:r>
          </a:p>
        </p:txBody>
      </p:sp>
      <p:sp>
        <p:nvSpPr>
          <p:cNvPr id="7181" name="AutoShape 13"/>
          <p:cNvSpPr>
            <a:spLocks noChangeArrowheads="1"/>
          </p:cNvSpPr>
          <p:nvPr/>
        </p:nvSpPr>
        <p:spPr bwMode="auto">
          <a:xfrm rot="-24240194">
            <a:off x="533400" y="23622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grpId="0" nodeType="clickEffect">
                                  <p:stCondLst>
                                    <p:cond delay="0"/>
                                  </p:stCondLst>
                                  <p:childTnLst>
                                    <p:set>
                                      <p:cBhvr>
                                        <p:cTn id="12" dur="1" fill="hold">
                                          <p:stCondLst>
                                            <p:cond delay="0"/>
                                          </p:stCondLst>
                                        </p:cTn>
                                        <p:tgtEl>
                                          <p:spTgt spid="7175"/>
                                        </p:tgtEl>
                                        <p:attrNameLst>
                                          <p:attrName>style.visibility</p:attrName>
                                        </p:attrNameLst>
                                      </p:cBhvr>
                                      <p:to>
                                        <p:strVal val="visible"/>
                                      </p:to>
                                    </p:set>
                                    <p:animEffect transition="in" filter="plus(in)">
                                      <p:cBhvr>
                                        <p:cTn id="13" dur="2000"/>
                                        <p:tgtEl>
                                          <p:spTgt spid="717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174"/>
                                        </p:tgtEl>
                                        <p:attrNameLst>
                                          <p:attrName>style.visibility</p:attrName>
                                        </p:attrNameLst>
                                      </p:cBhvr>
                                      <p:to>
                                        <p:strVal val="visible"/>
                                      </p:to>
                                    </p:set>
                                    <p:animEffect transition="in" filter="fade">
                                      <p:cBhvr>
                                        <p:cTn id="18" dur="2000"/>
                                        <p:tgtEl>
                                          <p:spTgt spid="717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176"/>
                                        </p:tgtEl>
                                        <p:attrNameLst>
                                          <p:attrName>style.visibility</p:attrName>
                                        </p:attrNameLst>
                                      </p:cBhvr>
                                      <p:to>
                                        <p:strVal val="visible"/>
                                      </p:to>
                                    </p:set>
                                    <p:animEffect transition="in" filter="fade">
                                      <p:cBhvr>
                                        <p:cTn id="21" dur="2000"/>
                                        <p:tgtEl>
                                          <p:spTgt spid="717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177"/>
                                        </p:tgtEl>
                                        <p:attrNameLst>
                                          <p:attrName>style.visibility</p:attrName>
                                        </p:attrNameLst>
                                      </p:cBhvr>
                                      <p:to>
                                        <p:strVal val="visible"/>
                                      </p:to>
                                    </p:set>
                                    <p:animEffect transition="in" filter="fade">
                                      <p:cBhvr>
                                        <p:cTn id="26" dur="2000"/>
                                        <p:tgtEl>
                                          <p:spTgt spid="717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180"/>
                                        </p:tgtEl>
                                        <p:attrNameLst>
                                          <p:attrName>style.visibility</p:attrName>
                                        </p:attrNameLst>
                                      </p:cBhvr>
                                      <p:to>
                                        <p:strVal val="visible"/>
                                      </p:to>
                                    </p:set>
                                    <p:animEffect transition="in" filter="fade">
                                      <p:cBhvr>
                                        <p:cTn id="29" dur="2000"/>
                                        <p:tgtEl>
                                          <p:spTgt spid="718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181"/>
                                        </p:tgtEl>
                                        <p:attrNameLst>
                                          <p:attrName>style.visibility</p:attrName>
                                        </p:attrNameLst>
                                      </p:cBhvr>
                                      <p:to>
                                        <p:strVal val="visible"/>
                                      </p:to>
                                    </p:set>
                                    <p:animEffect transition="in" filter="fade">
                                      <p:cBhvr>
                                        <p:cTn id="34" dur="2000"/>
                                        <p:tgtEl>
                                          <p:spTgt spid="7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4" grpId="0" animBg="1"/>
      <p:bldP spid="7175" grpId="0"/>
      <p:bldP spid="7176" grpId="0"/>
      <p:bldP spid="7177" grpId="0" animBg="1"/>
      <p:bldP spid="7180" grpId="0"/>
      <p:bldP spid="718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Learning Cycle</a:t>
            </a:r>
          </a:p>
        </p:txBody>
      </p:sp>
      <p:sp>
        <p:nvSpPr>
          <p:cNvPr id="9219" name="Rectangle 3"/>
          <p:cNvSpPr>
            <a:spLocks noGrp="1" noChangeArrowheads="1"/>
          </p:cNvSpPr>
          <p:nvPr>
            <p:ph type="body" idx="1"/>
          </p:nvPr>
        </p:nvSpPr>
        <p:spPr/>
        <p:txBody>
          <a:bodyPr/>
          <a:lstStyle/>
          <a:p>
            <a:endParaRPr lang="en-US"/>
          </a:p>
        </p:txBody>
      </p:sp>
      <p:sp>
        <p:nvSpPr>
          <p:cNvPr id="9221" name="AutoShape 5"/>
          <p:cNvSpPr>
            <a:spLocks noChangeArrowheads="1"/>
          </p:cNvSpPr>
          <p:nvPr/>
        </p:nvSpPr>
        <p:spPr bwMode="auto">
          <a:xfrm rot="2639221">
            <a:off x="5334000" y="25908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9222" name="Text Box 6"/>
          <p:cNvSpPr txBox="1">
            <a:spLocks noChangeArrowheads="1"/>
          </p:cNvSpPr>
          <p:nvPr/>
        </p:nvSpPr>
        <p:spPr bwMode="auto">
          <a:xfrm>
            <a:off x="3200400" y="2590800"/>
            <a:ext cx="2214563" cy="579438"/>
          </a:xfrm>
          <a:prstGeom prst="rect">
            <a:avLst/>
          </a:prstGeom>
          <a:noFill/>
          <a:ln w="9525">
            <a:noFill/>
            <a:miter lim="800000"/>
            <a:headEnd/>
            <a:tailEnd/>
          </a:ln>
          <a:effectLst/>
        </p:spPr>
        <p:txBody>
          <a:bodyPr wrap="none">
            <a:spAutoFit/>
          </a:bodyPr>
          <a:lstStyle/>
          <a:p>
            <a:r>
              <a:rPr lang="en-US" sz="3200">
                <a:solidFill>
                  <a:srgbClr val="FF0000"/>
                </a:solidFill>
              </a:rPr>
              <a:t>Exploration</a:t>
            </a:r>
          </a:p>
        </p:txBody>
      </p:sp>
      <p:sp>
        <p:nvSpPr>
          <p:cNvPr id="9223" name="Text Box 7"/>
          <p:cNvSpPr txBox="1">
            <a:spLocks noChangeArrowheads="1"/>
          </p:cNvSpPr>
          <p:nvPr/>
        </p:nvSpPr>
        <p:spPr bwMode="auto">
          <a:xfrm>
            <a:off x="4648200" y="4267200"/>
            <a:ext cx="2303463" cy="579438"/>
          </a:xfrm>
          <a:prstGeom prst="rect">
            <a:avLst/>
          </a:prstGeom>
          <a:noFill/>
          <a:ln w="9525">
            <a:noFill/>
            <a:miter lim="800000"/>
            <a:headEnd/>
            <a:tailEnd/>
          </a:ln>
          <a:effectLst/>
        </p:spPr>
        <p:txBody>
          <a:bodyPr wrap="none">
            <a:spAutoFit/>
          </a:bodyPr>
          <a:lstStyle/>
          <a:p>
            <a:r>
              <a:rPr lang="en-US" sz="3200">
                <a:solidFill>
                  <a:srgbClr val="FF0000"/>
                </a:solidFill>
              </a:rPr>
              <a:t>Introduction</a:t>
            </a:r>
          </a:p>
        </p:txBody>
      </p:sp>
      <p:sp>
        <p:nvSpPr>
          <p:cNvPr id="9224" name="AutoShape 8"/>
          <p:cNvSpPr>
            <a:spLocks noChangeArrowheads="1"/>
          </p:cNvSpPr>
          <p:nvPr/>
        </p:nvSpPr>
        <p:spPr bwMode="auto">
          <a:xfrm rot="10800000">
            <a:off x="2667000" y="49530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9225" name="Text Box 9"/>
          <p:cNvSpPr txBox="1">
            <a:spLocks noChangeArrowheads="1"/>
          </p:cNvSpPr>
          <p:nvPr/>
        </p:nvSpPr>
        <p:spPr bwMode="auto">
          <a:xfrm>
            <a:off x="1447800" y="4343400"/>
            <a:ext cx="2170113" cy="579438"/>
          </a:xfrm>
          <a:prstGeom prst="rect">
            <a:avLst/>
          </a:prstGeom>
          <a:noFill/>
          <a:ln w="9525">
            <a:noFill/>
            <a:miter lim="800000"/>
            <a:headEnd/>
            <a:tailEnd/>
          </a:ln>
          <a:effectLst/>
        </p:spPr>
        <p:txBody>
          <a:bodyPr wrap="none">
            <a:spAutoFit/>
          </a:bodyPr>
          <a:lstStyle/>
          <a:p>
            <a:r>
              <a:rPr lang="en-US" sz="3200">
                <a:solidFill>
                  <a:srgbClr val="FF0000"/>
                </a:solidFill>
              </a:rPr>
              <a:t>Application</a:t>
            </a:r>
          </a:p>
        </p:txBody>
      </p:sp>
      <p:sp>
        <p:nvSpPr>
          <p:cNvPr id="9226" name="AutoShape 10"/>
          <p:cNvSpPr>
            <a:spLocks noChangeArrowheads="1"/>
          </p:cNvSpPr>
          <p:nvPr/>
        </p:nvSpPr>
        <p:spPr bwMode="auto">
          <a:xfrm rot="-24240194">
            <a:off x="533400" y="23622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9227" name="AutoShape 11"/>
          <p:cNvSpPr>
            <a:spLocks noChangeArrowheads="1"/>
          </p:cNvSpPr>
          <p:nvPr/>
        </p:nvSpPr>
        <p:spPr bwMode="auto">
          <a:xfrm rot="2930067">
            <a:off x="3543300" y="1562100"/>
            <a:ext cx="9144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9228" name="Text Box 12"/>
          <p:cNvSpPr txBox="1">
            <a:spLocks noChangeArrowheads="1"/>
          </p:cNvSpPr>
          <p:nvPr/>
        </p:nvSpPr>
        <p:spPr bwMode="auto">
          <a:xfrm>
            <a:off x="1447800" y="1066800"/>
            <a:ext cx="2484438" cy="579438"/>
          </a:xfrm>
          <a:prstGeom prst="rect">
            <a:avLst/>
          </a:prstGeom>
          <a:noFill/>
          <a:ln w="9525">
            <a:noFill/>
            <a:miter lim="800000"/>
            <a:headEnd/>
            <a:tailEnd/>
          </a:ln>
          <a:effectLst/>
        </p:spPr>
        <p:txBody>
          <a:bodyPr wrap="none">
            <a:spAutoFit/>
          </a:bodyPr>
          <a:lstStyle/>
          <a:p>
            <a:r>
              <a:rPr lang="en-US" sz="3200">
                <a:solidFill>
                  <a:srgbClr val="FF0000"/>
                </a:solidFill>
              </a:rPr>
              <a:t>Engagement</a:t>
            </a:r>
          </a:p>
        </p:txBody>
      </p:sp>
      <p:sp>
        <p:nvSpPr>
          <p:cNvPr id="9229" name="AutoShape 13"/>
          <p:cNvSpPr>
            <a:spLocks noChangeArrowheads="1"/>
          </p:cNvSpPr>
          <p:nvPr/>
        </p:nvSpPr>
        <p:spPr bwMode="auto">
          <a:xfrm rot="8377094">
            <a:off x="1828800" y="4876800"/>
            <a:ext cx="7239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9231" name="Text Box 15"/>
          <p:cNvSpPr txBox="1">
            <a:spLocks noChangeArrowheads="1"/>
          </p:cNvSpPr>
          <p:nvPr/>
        </p:nvSpPr>
        <p:spPr bwMode="auto">
          <a:xfrm>
            <a:off x="457200" y="5791200"/>
            <a:ext cx="2079625" cy="579438"/>
          </a:xfrm>
          <a:prstGeom prst="rect">
            <a:avLst/>
          </a:prstGeom>
          <a:noFill/>
          <a:ln w="9525">
            <a:noFill/>
            <a:miter lim="800000"/>
            <a:headEnd/>
            <a:tailEnd/>
          </a:ln>
          <a:effectLst/>
        </p:spPr>
        <p:txBody>
          <a:bodyPr wrap="none">
            <a:spAutoFit/>
          </a:bodyPr>
          <a:lstStyle/>
          <a:p>
            <a:r>
              <a:rPr lang="en-US" sz="3200">
                <a:solidFill>
                  <a:srgbClr val="FF0000"/>
                </a:solidFill>
              </a:rPr>
              <a:t>Evaluation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9218"/>
                                        </p:tgtEl>
                                      </p:cBhvr>
                                    </p:animEffect>
                                    <p:set>
                                      <p:cBhvr>
                                        <p:cTn id="7" dur="1" fill="hold">
                                          <p:stCondLst>
                                            <p:cond delay="1999"/>
                                          </p:stCondLst>
                                        </p:cTn>
                                        <p:tgtEl>
                                          <p:spTgt spid="921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28"/>
                                        </p:tgtEl>
                                        <p:attrNameLst>
                                          <p:attrName>style.visibility</p:attrName>
                                        </p:attrNameLst>
                                      </p:cBhvr>
                                      <p:to>
                                        <p:strVal val="visible"/>
                                      </p:to>
                                    </p:set>
                                    <p:animEffect transition="in" filter="fade">
                                      <p:cBhvr>
                                        <p:cTn id="12" dur="2000"/>
                                        <p:tgtEl>
                                          <p:spTgt spid="922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227"/>
                                        </p:tgtEl>
                                        <p:attrNameLst>
                                          <p:attrName>style.visibility</p:attrName>
                                        </p:attrNameLst>
                                      </p:cBhvr>
                                      <p:to>
                                        <p:strVal val="visible"/>
                                      </p:to>
                                    </p:set>
                                    <p:animEffect transition="in" filter="fade">
                                      <p:cBhvr>
                                        <p:cTn id="15" dur="2000"/>
                                        <p:tgtEl>
                                          <p:spTgt spid="92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229"/>
                                        </p:tgtEl>
                                        <p:attrNameLst>
                                          <p:attrName>style.visibility</p:attrName>
                                        </p:attrNameLst>
                                      </p:cBhvr>
                                      <p:to>
                                        <p:strVal val="visible"/>
                                      </p:to>
                                    </p:set>
                                    <p:animEffect transition="in" filter="fade">
                                      <p:cBhvr>
                                        <p:cTn id="20" dur="2000"/>
                                        <p:tgtEl>
                                          <p:spTgt spid="922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231"/>
                                        </p:tgtEl>
                                        <p:attrNameLst>
                                          <p:attrName>style.visibility</p:attrName>
                                        </p:attrNameLst>
                                      </p:cBhvr>
                                      <p:to>
                                        <p:strVal val="visible"/>
                                      </p:to>
                                    </p:set>
                                    <p:animEffect transition="in" filter="fade">
                                      <p:cBhvr>
                                        <p:cTn id="23" dur="2000"/>
                                        <p:tgtEl>
                                          <p:spTgt spid="9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27" grpId="0" animBg="1"/>
      <p:bldP spid="9228" grpId="0"/>
      <p:bldP spid="9229" grpId="0" animBg="1"/>
      <p:bldP spid="92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p:txBody>
          <a:bodyPr/>
          <a:lstStyle/>
          <a:p>
            <a:endParaRPr lang="en-US"/>
          </a:p>
        </p:txBody>
      </p:sp>
      <p:sp>
        <p:nvSpPr>
          <p:cNvPr id="10244" name="AutoShape 4"/>
          <p:cNvSpPr>
            <a:spLocks noChangeArrowheads="1"/>
          </p:cNvSpPr>
          <p:nvPr/>
        </p:nvSpPr>
        <p:spPr bwMode="auto">
          <a:xfrm rot="2639221">
            <a:off x="5334000" y="25908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0245" name="Text Box 5"/>
          <p:cNvSpPr txBox="1">
            <a:spLocks noChangeArrowheads="1"/>
          </p:cNvSpPr>
          <p:nvPr/>
        </p:nvSpPr>
        <p:spPr bwMode="auto">
          <a:xfrm>
            <a:off x="3200400" y="2590800"/>
            <a:ext cx="2214563" cy="579438"/>
          </a:xfrm>
          <a:prstGeom prst="rect">
            <a:avLst/>
          </a:prstGeom>
          <a:noFill/>
          <a:ln w="9525">
            <a:noFill/>
            <a:miter lim="800000"/>
            <a:headEnd/>
            <a:tailEnd/>
          </a:ln>
          <a:effectLst/>
        </p:spPr>
        <p:txBody>
          <a:bodyPr wrap="none">
            <a:spAutoFit/>
          </a:bodyPr>
          <a:lstStyle/>
          <a:p>
            <a:r>
              <a:rPr lang="en-US" sz="3200">
                <a:solidFill>
                  <a:srgbClr val="FF0000"/>
                </a:solidFill>
              </a:rPr>
              <a:t>Exploration</a:t>
            </a:r>
          </a:p>
        </p:txBody>
      </p:sp>
      <p:sp>
        <p:nvSpPr>
          <p:cNvPr id="10246" name="Text Box 6"/>
          <p:cNvSpPr txBox="1">
            <a:spLocks noChangeArrowheads="1"/>
          </p:cNvSpPr>
          <p:nvPr/>
        </p:nvSpPr>
        <p:spPr bwMode="auto">
          <a:xfrm>
            <a:off x="4648200" y="4267200"/>
            <a:ext cx="2303463" cy="579438"/>
          </a:xfrm>
          <a:prstGeom prst="rect">
            <a:avLst/>
          </a:prstGeom>
          <a:noFill/>
          <a:ln w="9525">
            <a:noFill/>
            <a:miter lim="800000"/>
            <a:headEnd/>
            <a:tailEnd/>
          </a:ln>
          <a:effectLst/>
        </p:spPr>
        <p:txBody>
          <a:bodyPr wrap="none">
            <a:spAutoFit/>
          </a:bodyPr>
          <a:lstStyle/>
          <a:p>
            <a:r>
              <a:rPr lang="en-US" sz="3200">
                <a:solidFill>
                  <a:srgbClr val="FF0000"/>
                </a:solidFill>
              </a:rPr>
              <a:t>Introduction</a:t>
            </a:r>
          </a:p>
        </p:txBody>
      </p:sp>
      <p:sp>
        <p:nvSpPr>
          <p:cNvPr id="10247" name="AutoShape 7"/>
          <p:cNvSpPr>
            <a:spLocks noChangeArrowheads="1"/>
          </p:cNvSpPr>
          <p:nvPr/>
        </p:nvSpPr>
        <p:spPr bwMode="auto">
          <a:xfrm rot="10800000">
            <a:off x="2667000" y="49530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0248" name="Text Box 8"/>
          <p:cNvSpPr txBox="1">
            <a:spLocks noChangeArrowheads="1"/>
          </p:cNvSpPr>
          <p:nvPr/>
        </p:nvSpPr>
        <p:spPr bwMode="auto">
          <a:xfrm>
            <a:off x="1447800" y="4343400"/>
            <a:ext cx="2170113" cy="579438"/>
          </a:xfrm>
          <a:prstGeom prst="rect">
            <a:avLst/>
          </a:prstGeom>
          <a:noFill/>
          <a:ln w="9525">
            <a:noFill/>
            <a:miter lim="800000"/>
            <a:headEnd/>
            <a:tailEnd/>
          </a:ln>
          <a:effectLst/>
        </p:spPr>
        <p:txBody>
          <a:bodyPr wrap="none">
            <a:spAutoFit/>
          </a:bodyPr>
          <a:lstStyle/>
          <a:p>
            <a:r>
              <a:rPr lang="en-US" sz="3200">
                <a:solidFill>
                  <a:srgbClr val="FF0000"/>
                </a:solidFill>
              </a:rPr>
              <a:t>Application</a:t>
            </a:r>
          </a:p>
        </p:txBody>
      </p:sp>
      <p:sp>
        <p:nvSpPr>
          <p:cNvPr id="10249" name="AutoShape 9"/>
          <p:cNvSpPr>
            <a:spLocks noChangeArrowheads="1"/>
          </p:cNvSpPr>
          <p:nvPr/>
        </p:nvSpPr>
        <p:spPr bwMode="auto">
          <a:xfrm rot="-24240194">
            <a:off x="533400" y="23622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0250" name="AutoShape 10"/>
          <p:cNvSpPr>
            <a:spLocks noChangeArrowheads="1"/>
          </p:cNvSpPr>
          <p:nvPr/>
        </p:nvSpPr>
        <p:spPr bwMode="auto">
          <a:xfrm rot="2930067">
            <a:off x="3543300" y="1562100"/>
            <a:ext cx="9144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0251" name="Text Box 11"/>
          <p:cNvSpPr txBox="1">
            <a:spLocks noChangeArrowheads="1"/>
          </p:cNvSpPr>
          <p:nvPr/>
        </p:nvSpPr>
        <p:spPr bwMode="auto">
          <a:xfrm>
            <a:off x="1447800" y="1066800"/>
            <a:ext cx="2484438" cy="579438"/>
          </a:xfrm>
          <a:prstGeom prst="rect">
            <a:avLst/>
          </a:prstGeom>
          <a:noFill/>
          <a:ln w="9525">
            <a:noFill/>
            <a:miter lim="800000"/>
            <a:headEnd/>
            <a:tailEnd/>
          </a:ln>
          <a:effectLst/>
        </p:spPr>
        <p:txBody>
          <a:bodyPr wrap="none">
            <a:spAutoFit/>
          </a:bodyPr>
          <a:lstStyle/>
          <a:p>
            <a:r>
              <a:rPr lang="en-US" sz="3200">
                <a:solidFill>
                  <a:srgbClr val="FF0000"/>
                </a:solidFill>
              </a:rPr>
              <a:t>Engagement</a:t>
            </a:r>
          </a:p>
        </p:txBody>
      </p:sp>
      <p:sp>
        <p:nvSpPr>
          <p:cNvPr id="10252" name="AutoShape 12"/>
          <p:cNvSpPr>
            <a:spLocks noChangeArrowheads="1"/>
          </p:cNvSpPr>
          <p:nvPr/>
        </p:nvSpPr>
        <p:spPr bwMode="auto">
          <a:xfrm rot="8377094">
            <a:off x="1828800" y="4876800"/>
            <a:ext cx="7239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0253" name="Text Box 13"/>
          <p:cNvSpPr txBox="1">
            <a:spLocks noChangeArrowheads="1"/>
          </p:cNvSpPr>
          <p:nvPr/>
        </p:nvSpPr>
        <p:spPr bwMode="auto">
          <a:xfrm>
            <a:off x="457200" y="5791200"/>
            <a:ext cx="2079625" cy="579438"/>
          </a:xfrm>
          <a:prstGeom prst="rect">
            <a:avLst/>
          </a:prstGeom>
          <a:noFill/>
          <a:ln w="9525">
            <a:noFill/>
            <a:miter lim="800000"/>
            <a:headEnd/>
            <a:tailEnd/>
          </a:ln>
          <a:effectLst/>
        </p:spPr>
        <p:txBody>
          <a:bodyPr wrap="none">
            <a:spAutoFit/>
          </a:bodyPr>
          <a:lstStyle/>
          <a:p>
            <a:r>
              <a:rPr lang="en-US" sz="3200">
                <a:solidFill>
                  <a:srgbClr val="FF0000"/>
                </a:solidFill>
              </a:rPr>
              <a:t>Evaluation</a:t>
            </a:r>
          </a:p>
        </p:txBody>
      </p:sp>
      <p:sp>
        <p:nvSpPr>
          <p:cNvPr id="10254" name="Rectangle 14"/>
          <p:cNvSpPr>
            <a:spLocks noGrp="1" noChangeArrowheads="1"/>
          </p:cNvSpPr>
          <p:nvPr>
            <p:ph type="title"/>
          </p:nvPr>
        </p:nvSpPr>
        <p:spPr/>
        <p:txBody>
          <a:bodyPr/>
          <a:lstStyle/>
          <a:p>
            <a:endParaRPr lang="en-US"/>
          </a:p>
        </p:txBody>
      </p:sp>
      <p:sp>
        <p:nvSpPr>
          <p:cNvPr id="10255" name="Text Box 15"/>
          <p:cNvSpPr txBox="1">
            <a:spLocks noChangeArrowheads="1"/>
          </p:cNvSpPr>
          <p:nvPr/>
        </p:nvSpPr>
        <p:spPr bwMode="auto">
          <a:xfrm>
            <a:off x="4630738" y="4267200"/>
            <a:ext cx="2305050" cy="579438"/>
          </a:xfrm>
          <a:prstGeom prst="rect">
            <a:avLst/>
          </a:prstGeom>
          <a:noFill/>
          <a:ln w="9525">
            <a:noFill/>
            <a:miter lim="800000"/>
            <a:headEnd/>
            <a:tailEnd/>
          </a:ln>
          <a:effectLst/>
        </p:spPr>
        <p:txBody>
          <a:bodyPr wrap="none">
            <a:spAutoFit/>
          </a:bodyPr>
          <a:lstStyle/>
          <a:p>
            <a:r>
              <a:rPr lang="en-US" sz="3200">
                <a:solidFill>
                  <a:srgbClr val="FF0000"/>
                </a:solidFill>
              </a:rPr>
              <a:t>Explanation</a:t>
            </a:r>
          </a:p>
        </p:txBody>
      </p:sp>
      <p:sp>
        <p:nvSpPr>
          <p:cNvPr id="10256" name="Text Box 16"/>
          <p:cNvSpPr txBox="1">
            <a:spLocks noChangeArrowheads="1"/>
          </p:cNvSpPr>
          <p:nvPr/>
        </p:nvSpPr>
        <p:spPr bwMode="auto">
          <a:xfrm>
            <a:off x="1447800" y="4343400"/>
            <a:ext cx="2236788" cy="579438"/>
          </a:xfrm>
          <a:prstGeom prst="rect">
            <a:avLst/>
          </a:prstGeom>
          <a:noFill/>
          <a:ln w="9525">
            <a:noFill/>
            <a:miter lim="800000"/>
            <a:headEnd/>
            <a:tailEnd/>
          </a:ln>
          <a:effectLst/>
        </p:spPr>
        <p:txBody>
          <a:bodyPr wrap="none">
            <a:spAutoFit/>
          </a:bodyPr>
          <a:lstStyle/>
          <a:p>
            <a:r>
              <a:rPr lang="en-US" sz="3200">
                <a:solidFill>
                  <a:srgbClr val="FF0000"/>
                </a:solidFill>
              </a:rPr>
              <a:t>Elaboration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0246"/>
                                        </p:tgtEl>
                                      </p:cBhvr>
                                    </p:animEffect>
                                    <p:set>
                                      <p:cBhvr>
                                        <p:cTn id="7" dur="1" fill="hold">
                                          <p:stCondLst>
                                            <p:cond delay="1999"/>
                                          </p:stCondLst>
                                        </p:cTn>
                                        <p:tgtEl>
                                          <p:spTgt spid="10246"/>
                                        </p:tgtEl>
                                        <p:attrNameLst>
                                          <p:attrName>style.visibility</p:attrName>
                                        </p:attrNameLst>
                                      </p:cBhvr>
                                      <p:to>
                                        <p:strVal val="hidden"/>
                                      </p:to>
                                    </p:set>
                                  </p:childTnLst>
                                </p:cTn>
                              </p:par>
                              <p:par>
                                <p:cTn id="8" presetID="10" presetClass="entr" presetSubtype="0" fill="hold" grpId="1" nodeType="withEffect">
                                  <p:stCondLst>
                                    <p:cond delay="0"/>
                                  </p:stCondLst>
                                  <p:childTnLst>
                                    <p:set>
                                      <p:cBhvr>
                                        <p:cTn id="9" dur="1" fill="hold">
                                          <p:stCondLst>
                                            <p:cond delay="0"/>
                                          </p:stCondLst>
                                        </p:cTn>
                                        <p:tgtEl>
                                          <p:spTgt spid="10255"/>
                                        </p:tgtEl>
                                        <p:attrNameLst>
                                          <p:attrName>style.visibility</p:attrName>
                                        </p:attrNameLst>
                                      </p:cBhvr>
                                      <p:to>
                                        <p:strVal val="visible"/>
                                      </p:to>
                                    </p:set>
                                    <p:animEffect transition="in" filter="fade">
                                      <p:cBhvr>
                                        <p:cTn id="10" dur="2000"/>
                                        <p:tgtEl>
                                          <p:spTgt spid="1025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2000"/>
                                        <p:tgtEl>
                                          <p:spTgt spid="10248"/>
                                        </p:tgtEl>
                                      </p:cBhvr>
                                    </p:animEffect>
                                    <p:set>
                                      <p:cBhvr>
                                        <p:cTn id="15" dur="1" fill="hold">
                                          <p:stCondLst>
                                            <p:cond delay="1999"/>
                                          </p:stCondLst>
                                        </p:cTn>
                                        <p:tgtEl>
                                          <p:spTgt spid="10248"/>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0256"/>
                                        </p:tgtEl>
                                        <p:attrNameLst>
                                          <p:attrName>style.visibility</p:attrName>
                                        </p:attrNameLst>
                                      </p:cBhvr>
                                      <p:to>
                                        <p:strVal val="visible"/>
                                      </p:to>
                                    </p:set>
                                    <p:animEffect transition="in" filter="fade">
                                      <p:cBhvr>
                                        <p:cTn id="18" dur="20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P spid="10248" grpId="0"/>
      <p:bldP spid="10255" grpId="1"/>
      <p:bldP spid="102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457200" y="2667000"/>
            <a:ext cx="8229600" cy="4525963"/>
          </a:xfrm>
        </p:spPr>
        <p:txBody>
          <a:bodyPr/>
          <a:lstStyle/>
          <a:p>
            <a:pPr algn="ctr">
              <a:buFontTx/>
              <a:buNone/>
            </a:pPr>
            <a:r>
              <a:rPr lang="en-US" sz="5400">
                <a:solidFill>
                  <a:srgbClr val="08C81F"/>
                </a:solidFill>
              </a:rPr>
              <a:t>5-E Learning </a:t>
            </a:r>
          </a:p>
          <a:p>
            <a:pPr algn="ctr">
              <a:buFontTx/>
              <a:buNone/>
            </a:pPr>
            <a:r>
              <a:rPr lang="en-US" sz="5400">
                <a:solidFill>
                  <a:srgbClr val="08C81F"/>
                </a:solidFill>
              </a:rPr>
              <a:t>Cycle</a:t>
            </a:r>
          </a:p>
          <a:p>
            <a:pPr algn="ctr"/>
            <a:endParaRPr lang="en-US"/>
          </a:p>
        </p:txBody>
      </p:sp>
      <p:sp>
        <p:nvSpPr>
          <p:cNvPr id="12291" name="AutoShape 3"/>
          <p:cNvSpPr>
            <a:spLocks noChangeArrowheads="1"/>
          </p:cNvSpPr>
          <p:nvPr/>
        </p:nvSpPr>
        <p:spPr bwMode="auto">
          <a:xfrm rot="2639221">
            <a:off x="5334000" y="25908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292" name="Text Box 4"/>
          <p:cNvSpPr txBox="1">
            <a:spLocks noChangeArrowheads="1"/>
          </p:cNvSpPr>
          <p:nvPr/>
        </p:nvSpPr>
        <p:spPr bwMode="auto">
          <a:xfrm>
            <a:off x="3200400" y="2590800"/>
            <a:ext cx="2214563" cy="579438"/>
          </a:xfrm>
          <a:prstGeom prst="rect">
            <a:avLst/>
          </a:prstGeom>
          <a:noFill/>
          <a:ln w="9525">
            <a:noFill/>
            <a:miter lim="800000"/>
            <a:headEnd/>
            <a:tailEnd/>
          </a:ln>
          <a:effectLst/>
        </p:spPr>
        <p:txBody>
          <a:bodyPr wrap="none">
            <a:spAutoFit/>
          </a:bodyPr>
          <a:lstStyle/>
          <a:p>
            <a:r>
              <a:rPr lang="en-US" sz="3200">
                <a:solidFill>
                  <a:srgbClr val="FF0000"/>
                </a:solidFill>
              </a:rPr>
              <a:t>Exploration</a:t>
            </a:r>
          </a:p>
        </p:txBody>
      </p:sp>
      <p:sp>
        <p:nvSpPr>
          <p:cNvPr id="12294" name="AutoShape 6"/>
          <p:cNvSpPr>
            <a:spLocks noChangeArrowheads="1"/>
          </p:cNvSpPr>
          <p:nvPr/>
        </p:nvSpPr>
        <p:spPr bwMode="auto">
          <a:xfrm rot="10800000">
            <a:off x="2667000" y="49530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endParaRPr lang="en-US"/>
          </a:p>
        </p:txBody>
      </p:sp>
      <p:sp>
        <p:nvSpPr>
          <p:cNvPr id="12296" name="AutoShape 8"/>
          <p:cNvSpPr>
            <a:spLocks noChangeArrowheads="1"/>
          </p:cNvSpPr>
          <p:nvPr/>
        </p:nvSpPr>
        <p:spPr bwMode="auto">
          <a:xfrm rot="-24240194">
            <a:off x="533400" y="2362200"/>
            <a:ext cx="2971800" cy="1143000"/>
          </a:xfrm>
          <a:prstGeom prst="curvedDownArrow">
            <a:avLst>
              <a:gd name="adj1" fmla="val 52000"/>
              <a:gd name="adj2" fmla="val 104000"/>
              <a:gd name="adj3" fmla="val 33333"/>
            </a:avLst>
          </a:prstGeom>
          <a:solidFill>
            <a:schemeClr val="accent1"/>
          </a:solidFill>
          <a:ln w="9525">
            <a:solidFill>
              <a:schemeClr val="tx1"/>
            </a:solidFill>
            <a:miter lim="800000"/>
            <a:headEnd/>
            <a:tailEnd/>
          </a:ln>
          <a:effectLst/>
        </p:spPr>
        <p:txBody>
          <a:bodyPr wrap="none" anchor="ctr"/>
          <a:lstStyle/>
          <a:p>
            <a:pPr algn="ctr"/>
            <a:endParaRPr lang="en-US"/>
          </a:p>
        </p:txBody>
      </p:sp>
      <p:sp>
        <p:nvSpPr>
          <p:cNvPr id="12297" name="AutoShape 9"/>
          <p:cNvSpPr>
            <a:spLocks noChangeArrowheads="1"/>
          </p:cNvSpPr>
          <p:nvPr/>
        </p:nvSpPr>
        <p:spPr bwMode="auto">
          <a:xfrm rot="2930067">
            <a:off x="3543300" y="1562100"/>
            <a:ext cx="9144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2298" name="Text Box 10"/>
          <p:cNvSpPr txBox="1">
            <a:spLocks noChangeArrowheads="1"/>
          </p:cNvSpPr>
          <p:nvPr/>
        </p:nvSpPr>
        <p:spPr bwMode="auto">
          <a:xfrm>
            <a:off x="1447800" y="1066800"/>
            <a:ext cx="2484438" cy="579438"/>
          </a:xfrm>
          <a:prstGeom prst="rect">
            <a:avLst/>
          </a:prstGeom>
          <a:noFill/>
          <a:ln w="9525">
            <a:noFill/>
            <a:miter lim="800000"/>
            <a:headEnd/>
            <a:tailEnd/>
          </a:ln>
          <a:effectLst/>
        </p:spPr>
        <p:txBody>
          <a:bodyPr wrap="none">
            <a:spAutoFit/>
          </a:bodyPr>
          <a:lstStyle/>
          <a:p>
            <a:r>
              <a:rPr lang="en-US" sz="3200">
                <a:solidFill>
                  <a:srgbClr val="FF0000"/>
                </a:solidFill>
              </a:rPr>
              <a:t>Engagement</a:t>
            </a:r>
          </a:p>
        </p:txBody>
      </p:sp>
      <p:sp>
        <p:nvSpPr>
          <p:cNvPr id="12299" name="AutoShape 11"/>
          <p:cNvSpPr>
            <a:spLocks noChangeArrowheads="1"/>
          </p:cNvSpPr>
          <p:nvPr/>
        </p:nvSpPr>
        <p:spPr bwMode="auto">
          <a:xfrm rot="8377094">
            <a:off x="1828800" y="4876800"/>
            <a:ext cx="723900" cy="8382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1"/>
          </a:solidFill>
          <a:ln w="9525">
            <a:solidFill>
              <a:schemeClr val="tx1"/>
            </a:solidFill>
            <a:miter lim="800000"/>
            <a:headEnd/>
            <a:tailEnd/>
          </a:ln>
          <a:effectLst/>
        </p:spPr>
        <p:txBody>
          <a:bodyPr wrap="none" anchor="ctr"/>
          <a:lstStyle/>
          <a:p>
            <a:endParaRPr lang="en-US"/>
          </a:p>
        </p:txBody>
      </p:sp>
      <p:sp>
        <p:nvSpPr>
          <p:cNvPr id="12300" name="Text Box 12"/>
          <p:cNvSpPr txBox="1">
            <a:spLocks noChangeArrowheads="1"/>
          </p:cNvSpPr>
          <p:nvPr/>
        </p:nvSpPr>
        <p:spPr bwMode="auto">
          <a:xfrm>
            <a:off x="457200" y="5791200"/>
            <a:ext cx="2079625" cy="579438"/>
          </a:xfrm>
          <a:prstGeom prst="rect">
            <a:avLst/>
          </a:prstGeom>
          <a:noFill/>
          <a:ln w="9525">
            <a:noFill/>
            <a:miter lim="800000"/>
            <a:headEnd/>
            <a:tailEnd/>
          </a:ln>
          <a:effectLst/>
        </p:spPr>
        <p:txBody>
          <a:bodyPr wrap="none">
            <a:spAutoFit/>
          </a:bodyPr>
          <a:lstStyle/>
          <a:p>
            <a:r>
              <a:rPr lang="en-US" sz="3200">
                <a:solidFill>
                  <a:srgbClr val="FF0000"/>
                </a:solidFill>
              </a:rPr>
              <a:t>Evaluation</a:t>
            </a:r>
          </a:p>
        </p:txBody>
      </p:sp>
      <p:sp>
        <p:nvSpPr>
          <p:cNvPr id="12302" name="Text Box 14"/>
          <p:cNvSpPr txBox="1">
            <a:spLocks noChangeArrowheads="1"/>
          </p:cNvSpPr>
          <p:nvPr/>
        </p:nvSpPr>
        <p:spPr bwMode="auto">
          <a:xfrm>
            <a:off x="4630738" y="4267200"/>
            <a:ext cx="2305050" cy="579438"/>
          </a:xfrm>
          <a:prstGeom prst="rect">
            <a:avLst/>
          </a:prstGeom>
          <a:noFill/>
          <a:ln w="9525">
            <a:noFill/>
            <a:miter lim="800000"/>
            <a:headEnd/>
            <a:tailEnd/>
          </a:ln>
          <a:effectLst/>
        </p:spPr>
        <p:txBody>
          <a:bodyPr wrap="none">
            <a:spAutoFit/>
          </a:bodyPr>
          <a:lstStyle/>
          <a:p>
            <a:r>
              <a:rPr lang="en-US" sz="3200">
                <a:solidFill>
                  <a:srgbClr val="FF0000"/>
                </a:solidFill>
              </a:rPr>
              <a:t>Explanation</a:t>
            </a:r>
          </a:p>
        </p:txBody>
      </p:sp>
      <p:sp>
        <p:nvSpPr>
          <p:cNvPr id="12304" name="Text Box 16"/>
          <p:cNvSpPr txBox="1">
            <a:spLocks noChangeArrowheads="1"/>
          </p:cNvSpPr>
          <p:nvPr/>
        </p:nvSpPr>
        <p:spPr bwMode="auto">
          <a:xfrm>
            <a:off x="1447800" y="4343400"/>
            <a:ext cx="2236788" cy="579438"/>
          </a:xfrm>
          <a:prstGeom prst="rect">
            <a:avLst/>
          </a:prstGeom>
          <a:noFill/>
          <a:ln w="9525">
            <a:noFill/>
            <a:miter lim="800000"/>
            <a:headEnd/>
            <a:tailEnd/>
          </a:ln>
          <a:effectLst/>
        </p:spPr>
        <p:txBody>
          <a:bodyPr wrap="none">
            <a:spAutoFit/>
          </a:bodyPr>
          <a:lstStyle/>
          <a:p>
            <a:r>
              <a:rPr lang="en-US" sz="3200">
                <a:solidFill>
                  <a:srgbClr val="FF0000"/>
                </a:solidFill>
              </a:rPr>
              <a:t>Elaboration</a:t>
            </a:r>
          </a:p>
        </p:txBody>
      </p:sp>
      <p:sp>
        <p:nvSpPr>
          <p:cNvPr id="12306" name="AutoShape 18"/>
          <p:cNvSpPr>
            <a:spLocks noChangeArrowheads="1"/>
          </p:cNvSpPr>
          <p:nvPr/>
        </p:nvSpPr>
        <p:spPr bwMode="auto">
          <a:xfrm>
            <a:off x="3962400" y="1371600"/>
            <a:ext cx="2133600" cy="381000"/>
          </a:xfrm>
          <a:prstGeom prst="rightArrow">
            <a:avLst>
              <a:gd name="adj1" fmla="val 60000"/>
              <a:gd name="adj2" fmla="val 138756"/>
            </a:avLst>
          </a:prstGeom>
          <a:solidFill>
            <a:schemeClr val="accent1"/>
          </a:solidFill>
          <a:ln w="9525">
            <a:solidFill>
              <a:schemeClr val="tx1"/>
            </a:solidFill>
            <a:miter lim="800000"/>
            <a:headEnd/>
            <a:tailEnd/>
          </a:ln>
          <a:effectLst/>
        </p:spPr>
        <p:txBody>
          <a:bodyPr wrap="none" anchor="ctr"/>
          <a:lstStyle/>
          <a:p>
            <a:endParaRPr lang="en-US"/>
          </a:p>
        </p:txBody>
      </p:sp>
      <p:sp>
        <p:nvSpPr>
          <p:cNvPr id="12307" name="AutoShape 19"/>
          <p:cNvSpPr>
            <a:spLocks noChangeArrowheads="1"/>
          </p:cNvSpPr>
          <p:nvPr/>
        </p:nvSpPr>
        <p:spPr bwMode="auto">
          <a:xfrm rot="3913491">
            <a:off x="6276975" y="2608263"/>
            <a:ext cx="1882775" cy="457200"/>
          </a:xfrm>
          <a:prstGeom prst="rightArrow">
            <a:avLst>
              <a:gd name="adj1" fmla="val 50000"/>
              <a:gd name="adj2" fmla="val 102951"/>
            </a:avLst>
          </a:prstGeom>
          <a:solidFill>
            <a:schemeClr val="accent1"/>
          </a:solidFill>
          <a:ln w="9525">
            <a:solidFill>
              <a:schemeClr val="tx1"/>
            </a:solidFill>
            <a:miter lim="800000"/>
            <a:headEnd/>
            <a:tailEnd/>
          </a:ln>
          <a:effectLst/>
        </p:spPr>
        <p:txBody>
          <a:bodyPr wrap="none" anchor="ctr"/>
          <a:lstStyle/>
          <a:p>
            <a:endParaRPr lang="en-US"/>
          </a:p>
        </p:txBody>
      </p:sp>
      <p:sp>
        <p:nvSpPr>
          <p:cNvPr id="12308" name="AutoShape 20"/>
          <p:cNvSpPr>
            <a:spLocks noChangeArrowheads="1"/>
          </p:cNvSpPr>
          <p:nvPr/>
        </p:nvSpPr>
        <p:spPr bwMode="auto">
          <a:xfrm rot="8245171">
            <a:off x="5380038" y="4846638"/>
            <a:ext cx="1881187" cy="457200"/>
          </a:xfrm>
          <a:prstGeom prst="rightArrow">
            <a:avLst>
              <a:gd name="adj1" fmla="val 50000"/>
              <a:gd name="adj2" fmla="val 102865"/>
            </a:avLst>
          </a:prstGeom>
          <a:solidFill>
            <a:schemeClr val="accent1"/>
          </a:solidFill>
          <a:ln w="9525">
            <a:solidFill>
              <a:schemeClr val="tx1"/>
            </a:solidFill>
            <a:miter lim="800000"/>
            <a:headEnd/>
            <a:tailEnd/>
          </a:ln>
          <a:effectLst/>
        </p:spPr>
        <p:txBody>
          <a:bodyPr wrap="none" anchor="ctr"/>
          <a:lstStyle/>
          <a:p>
            <a:endParaRPr lang="en-US"/>
          </a:p>
        </p:txBody>
      </p:sp>
      <p:sp>
        <p:nvSpPr>
          <p:cNvPr id="12310" name="AutoShape 22"/>
          <p:cNvSpPr>
            <a:spLocks noChangeArrowheads="1"/>
          </p:cNvSpPr>
          <p:nvPr/>
        </p:nvSpPr>
        <p:spPr bwMode="auto">
          <a:xfrm rot="14090941">
            <a:off x="1685925" y="4592638"/>
            <a:ext cx="1828800" cy="457200"/>
          </a:xfrm>
          <a:prstGeom prst="rightArrow">
            <a:avLst>
              <a:gd name="adj1" fmla="val 50000"/>
              <a:gd name="adj2" fmla="val 100000"/>
            </a:avLst>
          </a:prstGeom>
          <a:solidFill>
            <a:schemeClr val="accent1"/>
          </a:solidFill>
          <a:ln w="9525">
            <a:solidFill>
              <a:schemeClr val="tx1"/>
            </a:solidFill>
            <a:miter lim="800000"/>
            <a:headEnd/>
            <a:tailEnd/>
          </a:ln>
          <a:effectLst/>
        </p:spPr>
        <p:txBody>
          <a:bodyPr wrap="none" anchor="ctr"/>
          <a:lstStyle/>
          <a:p>
            <a:endParaRPr lang="en-US"/>
          </a:p>
        </p:txBody>
      </p:sp>
      <p:sp>
        <p:nvSpPr>
          <p:cNvPr id="12311" name="AutoShape 23"/>
          <p:cNvSpPr>
            <a:spLocks noChangeArrowheads="1"/>
          </p:cNvSpPr>
          <p:nvPr/>
        </p:nvSpPr>
        <p:spPr bwMode="auto">
          <a:xfrm rot="-25605244">
            <a:off x="1312069" y="2378869"/>
            <a:ext cx="1922462" cy="501650"/>
          </a:xfrm>
          <a:prstGeom prst="rightArrow">
            <a:avLst>
              <a:gd name="adj1" fmla="val 50000"/>
              <a:gd name="adj2" fmla="val 95807"/>
            </a:avLst>
          </a:prstGeom>
          <a:solidFill>
            <a:schemeClr val="accent1"/>
          </a:solidFill>
          <a:ln w="9525">
            <a:solidFill>
              <a:schemeClr val="tx1"/>
            </a:solidFill>
            <a:miter lim="800000"/>
            <a:headEnd/>
            <a:tailEnd/>
          </a:ln>
          <a:effectLst/>
        </p:spPr>
        <p:txBody>
          <a:bodyPr wrap="none" anchor="ctr"/>
          <a:lstStyle/>
          <a:p>
            <a:endParaRPr lang="en-US"/>
          </a:p>
        </p:txBody>
      </p:sp>
      <p:sp>
        <p:nvSpPr>
          <p:cNvPr id="12313" name="Text Box 25"/>
          <p:cNvSpPr txBox="1">
            <a:spLocks noChangeArrowheads="1"/>
          </p:cNvSpPr>
          <p:nvPr/>
        </p:nvSpPr>
        <p:spPr bwMode="auto">
          <a:xfrm>
            <a:off x="3124200" y="4572000"/>
            <a:ext cx="2971800" cy="366713"/>
          </a:xfrm>
          <a:prstGeom prst="rect">
            <a:avLst/>
          </a:prstGeom>
          <a:noFill/>
          <a:ln w="9525">
            <a:noFill/>
            <a:miter lim="800000"/>
            <a:headEnd/>
            <a:tailEnd/>
          </a:ln>
          <a:effectLst/>
        </p:spPr>
        <p:txBody>
          <a:bodyPr>
            <a:spAutoFit/>
          </a:bodyPr>
          <a:lstStyle/>
          <a:p>
            <a:pPr>
              <a:spcBef>
                <a:spcPct val="50000"/>
              </a:spcBef>
            </a:pPr>
            <a:r>
              <a:rPr lang="en-US"/>
              <a:t>Bybee &amp; Trowbridge BSCS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3.05556E-6 2.59259E-6 L 0.32899 -0.18658 " pathEditMode="relative" rAng="0" ptsTypes="AA">
                                      <p:cBhvr>
                                        <p:cTn id="6" dur="2000" fill="hold"/>
                                        <p:tgtEl>
                                          <p:spTgt spid="12292"/>
                                        </p:tgtEl>
                                        <p:attrNameLst>
                                          <p:attrName>ppt_x</p:attrName>
                                          <p:attrName>ppt_y</p:attrName>
                                        </p:attrNameLst>
                                      </p:cBhvr>
                                      <p:rCtr x="164" y="-93"/>
                                    </p:animMotion>
                                  </p:childTnLst>
                                </p:cTn>
                              </p:par>
                              <p:par>
                                <p:cTn id="7" presetID="49" presetClass="path" presetSubtype="0" accel="50000" decel="50000" fill="hold" grpId="0" nodeType="withEffect">
                                  <p:stCondLst>
                                    <p:cond delay="0"/>
                                  </p:stCondLst>
                                  <p:childTnLst>
                                    <p:animMotion origin="layout" path="M 4.72222E-6 -1.85185E-6 L 0.17586 -0.06435 " pathEditMode="relative" rAng="0" ptsTypes="AA">
                                      <p:cBhvr>
                                        <p:cTn id="8" dur="2000" fill="hold"/>
                                        <p:tgtEl>
                                          <p:spTgt spid="12302"/>
                                        </p:tgtEl>
                                        <p:attrNameLst>
                                          <p:attrName>ppt_x</p:attrName>
                                          <p:attrName>ppt_y</p:attrName>
                                        </p:attrNameLst>
                                      </p:cBhvr>
                                      <p:rCtr x="88" y="-32"/>
                                    </p:animMotion>
                                  </p:childTnLst>
                                </p:cTn>
                              </p:par>
                              <p:par>
                                <p:cTn id="9" presetID="49" presetClass="path" presetSubtype="0" accel="50000" decel="50000" fill="hold" grpId="0" nodeType="withEffect">
                                  <p:stCondLst>
                                    <p:cond delay="0"/>
                                  </p:stCondLst>
                                  <p:childTnLst>
                                    <p:animMotion origin="layout" path="M -3.33333E-6 2.22222E-6 L 0.2 0.18889 " pathEditMode="relative" rAng="0" ptsTypes="AA">
                                      <p:cBhvr>
                                        <p:cTn id="10" dur="2000" fill="hold"/>
                                        <p:tgtEl>
                                          <p:spTgt spid="12304"/>
                                        </p:tgtEl>
                                        <p:attrNameLst>
                                          <p:attrName>ppt_x</p:attrName>
                                          <p:attrName>ppt_y</p:attrName>
                                        </p:attrNameLst>
                                      </p:cBhvr>
                                      <p:rCtr x="100" y="94"/>
                                    </p:animMotion>
                                  </p:childTnLst>
                                </p:cTn>
                              </p:par>
                              <p:par>
                                <p:cTn id="11" presetID="64" presetClass="path" presetSubtype="0" accel="50000" decel="50000" fill="hold" grpId="0" nodeType="withEffect">
                                  <p:stCondLst>
                                    <p:cond delay="0"/>
                                  </p:stCondLst>
                                  <p:childTnLst>
                                    <p:animMotion origin="layout" path="M 0 0  L 0 -0.33333  E" pathEditMode="relative" ptsTypes="">
                                      <p:cBhvr>
                                        <p:cTn id="12" dur="2000" fill="hold"/>
                                        <p:tgtEl>
                                          <p:spTgt spid="12300"/>
                                        </p:tgtEl>
                                        <p:attrNameLst>
                                          <p:attrName>ppt_x</p:attrName>
                                          <p:attrName>ppt_y</p:attrName>
                                        </p:attrNameLst>
                                      </p:cBhvr>
                                    </p:animMotion>
                                  </p:childTnLst>
                                </p:cTn>
                              </p:par>
                              <p:par>
                                <p:cTn id="13" presetID="10" presetClass="exit" presetSubtype="0" fill="hold" grpId="0" nodeType="withEffect">
                                  <p:stCondLst>
                                    <p:cond delay="0"/>
                                  </p:stCondLst>
                                  <p:childTnLst>
                                    <p:animEffect transition="out" filter="fade">
                                      <p:cBhvr>
                                        <p:cTn id="14" dur="2000"/>
                                        <p:tgtEl>
                                          <p:spTgt spid="12291"/>
                                        </p:tgtEl>
                                      </p:cBhvr>
                                    </p:animEffect>
                                    <p:set>
                                      <p:cBhvr>
                                        <p:cTn id="15" dur="1" fill="hold">
                                          <p:stCondLst>
                                            <p:cond delay="1999"/>
                                          </p:stCondLst>
                                        </p:cTn>
                                        <p:tgtEl>
                                          <p:spTgt spid="12291"/>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2000"/>
                                        <p:tgtEl>
                                          <p:spTgt spid="12294"/>
                                        </p:tgtEl>
                                      </p:cBhvr>
                                    </p:animEffect>
                                    <p:set>
                                      <p:cBhvr>
                                        <p:cTn id="18" dur="1" fill="hold">
                                          <p:stCondLst>
                                            <p:cond delay="1999"/>
                                          </p:stCondLst>
                                        </p:cTn>
                                        <p:tgtEl>
                                          <p:spTgt spid="12294"/>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2000"/>
                                        <p:tgtEl>
                                          <p:spTgt spid="12299"/>
                                        </p:tgtEl>
                                      </p:cBhvr>
                                    </p:animEffect>
                                    <p:set>
                                      <p:cBhvr>
                                        <p:cTn id="21" dur="1" fill="hold">
                                          <p:stCondLst>
                                            <p:cond delay="1999"/>
                                          </p:stCondLst>
                                        </p:cTn>
                                        <p:tgtEl>
                                          <p:spTgt spid="12299"/>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2000"/>
                                        <p:tgtEl>
                                          <p:spTgt spid="12296"/>
                                        </p:tgtEl>
                                      </p:cBhvr>
                                    </p:animEffect>
                                    <p:set>
                                      <p:cBhvr>
                                        <p:cTn id="24" dur="1" fill="hold">
                                          <p:stCondLst>
                                            <p:cond delay="1999"/>
                                          </p:stCondLst>
                                        </p:cTn>
                                        <p:tgtEl>
                                          <p:spTgt spid="12296"/>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2000"/>
                                        <p:tgtEl>
                                          <p:spTgt spid="12297"/>
                                        </p:tgtEl>
                                      </p:cBhvr>
                                    </p:animEffect>
                                    <p:set>
                                      <p:cBhvr>
                                        <p:cTn id="27" dur="1" fill="hold">
                                          <p:stCondLst>
                                            <p:cond delay="1999"/>
                                          </p:stCondLst>
                                        </p:cTn>
                                        <p:tgtEl>
                                          <p:spTgt spid="12297"/>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2306"/>
                                        </p:tgtEl>
                                        <p:attrNameLst>
                                          <p:attrName>style.visibility</p:attrName>
                                        </p:attrNameLst>
                                      </p:cBhvr>
                                      <p:to>
                                        <p:strVal val="visible"/>
                                      </p:to>
                                    </p:set>
                                    <p:animEffect transition="in" filter="fade">
                                      <p:cBhvr>
                                        <p:cTn id="31" dur="2000"/>
                                        <p:tgtEl>
                                          <p:spTgt spid="12306"/>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2307"/>
                                        </p:tgtEl>
                                        <p:attrNameLst>
                                          <p:attrName>style.visibility</p:attrName>
                                        </p:attrNameLst>
                                      </p:cBhvr>
                                      <p:to>
                                        <p:strVal val="visible"/>
                                      </p:to>
                                    </p:set>
                                    <p:animEffect transition="in" filter="fade">
                                      <p:cBhvr>
                                        <p:cTn id="35" dur="2000"/>
                                        <p:tgtEl>
                                          <p:spTgt spid="12307"/>
                                        </p:tgtEl>
                                      </p:cBhvr>
                                    </p:animEffect>
                                  </p:childTnLst>
                                </p:cTn>
                              </p:par>
                            </p:childTnLst>
                          </p:cTn>
                        </p:par>
                        <p:par>
                          <p:cTn id="36" fill="hold">
                            <p:stCondLst>
                              <p:cond delay="6000"/>
                            </p:stCondLst>
                            <p:childTnLst>
                              <p:par>
                                <p:cTn id="37" presetID="10" presetClass="entr" presetSubtype="0" fill="hold" grpId="0" nodeType="afterEffect">
                                  <p:stCondLst>
                                    <p:cond delay="0"/>
                                  </p:stCondLst>
                                  <p:childTnLst>
                                    <p:set>
                                      <p:cBhvr>
                                        <p:cTn id="38" dur="1" fill="hold">
                                          <p:stCondLst>
                                            <p:cond delay="0"/>
                                          </p:stCondLst>
                                        </p:cTn>
                                        <p:tgtEl>
                                          <p:spTgt spid="12308"/>
                                        </p:tgtEl>
                                        <p:attrNameLst>
                                          <p:attrName>style.visibility</p:attrName>
                                        </p:attrNameLst>
                                      </p:cBhvr>
                                      <p:to>
                                        <p:strVal val="visible"/>
                                      </p:to>
                                    </p:set>
                                    <p:animEffect transition="in" filter="fade">
                                      <p:cBhvr>
                                        <p:cTn id="39" dur="2000"/>
                                        <p:tgtEl>
                                          <p:spTgt spid="12308"/>
                                        </p:tgtEl>
                                      </p:cBhvr>
                                    </p:animEffect>
                                  </p:childTnLst>
                                </p:cTn>
                              </p:par>
                            </p:childTnLst>
                          </p:cTn>
                        </p:par>
                        <p:par>
                          <p:cTn id="40" fill="hold">
                            <p:stCondLst>
                              <p:cond delay="8000"/>
                            </p:stCondLst>
                            <p:childTnLst>
                              <p:par>
                                <p:cTn id="41" presetID="10" presetClass="entr" presetSubtype="0" fill="hold" grpId="0" nodeType="afterEffect">
                                  <p:stCondLst>
                                    <p:cond delay="0"/>
                                  </p:stCondLst>
                                  <p:childTnLst>
                                    <p:set>
                                      <p:cBhvr>
                                        <p:cTn id="42" dur="1" fill="hold">
                                          <p:stCondLst>
                                            <p:cond delay="0"/>
                                          </p:stCondLst>
                                        </p:cTn>
                                        <p:tgtEl>
                                          <p:spTgt spid="12310"/>
                                        </p:tgtEl>
                                        <p:attrNameLst>
                                          <p:attrName>style.visibility</p:attrName>
                                        </p:attrNameLst>
                                      </p:cBhvr>
                                      <p:to>
                                        <p:strVal val="visible"/>
                                      </p:to>
                                    </p:set>
                                    <p:animEffect transition="in" filter="fade">
                                      <p:cBhvr>
                                        <p:cTn id="43" dur="2000"/>
                                        <p:tgtEl>
                                          <p:spTgt spid="12310"/>
                                        </p:tgtEl>
                                      </p:cBhvr>
                                    </p:animEffect>
                                  </p:childTnLst>
                                </p:cTn>
                              </p:par>
                            </p:childTnLst>
                          </p:cTn>
                        </p:par>
                        <p:par>
                          <p:cTn id="44" fill="hold">
                            <p:stCondLst>
                              <p:cond delay="10000"/>
                            </p:stCondLst>
                            <p:childTnLst>
                              <p:par>
                                <p:cTn id="45" presetID="10" presetClass="entr" presetSubtype="0" fill="hold" grpId="0" nodeType="afterEffect">
                                  <p:stCondLst>
                                    <p:cond delay="0"/>
                                  </p:stCondLst>
                                  <p:childTnLst>
                                    <p:set>
                                      <p:cBhvr>
                                        <p:cTn id="46" dur="1" fill="hold">
                                          <p:stCondLst>
                                            <p:cond delay="0"/>
                                          </p:stCondLst>
                                        </p:cTn>
                                        <p:tgtEl>
                                          <p:spTgt spid="12311"/>
                                        </p:tgtEl>
                                        <p:attrNameLst>
                                          <p:attrName>style.visibility</p:attrName>
                                        </p:attrNameLst>
                                      </p:cBhvr>
                                      <p:to>
                                        <p:strVal val="visible"/>
                                      </p:to>
                                    </p:set>
                                    <p:animEffect transition="in" filter="fade">
                                      <p:cBhvr>
                                        <p:cTn id="47" dur="2000"/>
                                        <p:tgtEl>
                                          <p:spTgt spid="1231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52" dur="500"/>
                                        <p:tgtEl>
                                          <p:spTgt spid="12290">
                                            <p:txEl>
                                              <p:pRg st="0" end="0"/>
                                            </p:txEl>
                                          </p:spTgt>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55" dur="500"/>
                                        <p:tgtEl>
                                          <p:spTgt spid="12290">
                                            <p:txEl>
                                              <p:pRg st="1" end="1"/>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313"/>
                                        </p:tgtEl>
                                        <p:attrNameLst>
                                          <p:attrName>style.visibility</p:attrName>
                                        </p:attrNameLst>
                                      </p:cBhvr>
                                      <p:to>
                                        <p:strVal val="visible"/>
                                      </p:to>
                                    </p:set>
                                    <p:animEffect transition="in" filter="fade">
                                      <p:cBhvr>
                                        <p:cTn id="58" dur="2000"/>
                                        <p:tgtEl>
                                          <p:spTgt spid="12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uiExpand="1" build="p"/>
      <p:bldP spid="12291" grpId="0" animBg="1"/>
      <p:bldP spid="12292" grpId="0"/>
      <p:bldP spid="12294" grpId="0" animBg="1"/>
      <p:bldP spid="12297" grpId="0" animBg="1"/>
      <p:bldP spid="12299" grpId="0" animBg="1"/>
      <p:bldP spid="12300" grpId="0"/>
      <p:bldP spid="12302" grpId="0"/>
      <p:bldP spid="12304" grpId="0"/>
      <p:bldP spid="12306" grpId="0" animBg="1"/>
      <p:bldP spid="12307" grpId="0" animBg="1"/>
      <p:bldP spid="12308" grpId="0" animBg="1"/>
      <p:bldP spid="12310" grpId="0" animBg="1"/>
      <p:bldP spid="12311" grpId="0" animBg="1"/>
      <p:bldP spid="123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sz="5400">
                <a:solidFill>
                  <a:srgbClr val="08C81F"/>
                </a:solidFill>
              </a:rPr>
              <a:t>5-E Learning Cycle</a:t>
            </a:r>
          </a:p>
        </p:txBody>
      </p:sp>
      <p:sp>
        <p:nvSpPr>
          <p:cNvPr id="8195" name="Rectangle 3"/>
          <p:cNvSpPr>
            <a:spLocks noGrp="1" noChangeArrowheads="1"/>
          </p:cNvSpPr>
          <p:nvPr>
            <p:ph type="body" idx="1"/>
          </p:nvPr>
        </p:nvSpPr>
        <p:spPr/>
        <p:txBody>
          <a:bodyPr/>
          <a:lstStyle/>
          <a:p>
            <a:r>
              <a:rPr lang="en-US">
                <a:solidFill>
                  <a:srgbClr val="FF0000"/>
                </a:solidFill>
              </a:rPr>
              <a:t>Engage </a:t>
            </a:r>
            <a:endParaRPr lang="en-US">
              <a:solidFill>
                <a:schemeClr val="hlink"/>
              </a:solidFill>
            </a:endParaRPr>
          </a:p>
          <a:p>
            <a:r>
              <a:rPr lang="en-US">
                <a:solidFill>
                  <a:srgbClr val="FF0000"/>
                </a:solidFill>
              </a:rPr>
              <a:t>Explore</a:t>
            </a:r>
          </a:p>
          <a:p>
            <a:r>
              <a:rPr lang="en-US">
                <a:solidFill>
                  <a:srgbClr val="FF0000"/>
                </a:solidFill>
              </a:rPr>
              <a:t>Explain</a:t>
            </a:r>
          </a:p>
          <a:p>
            <a:r>
              <a:rPr lang="en-US">
                <a:solidFill>
                  <a:srgbClr val="FF0000"/>
                </a:solidFill>
              </a:rPr>
              <a:t>Elaborate</a:t>
            </a:r>
          </a:p>
          <a:p>
            <a:r>
              <a:rPr lang="en-US">
                <a:solidFill>
                  <a:srgbClr val="FF0000"/>
                </a:solidFill>
              </a:rPr>
              <a:t>Evaluate</a:t>
            </a:r>
          </a:p>
        </p:txBody>
      </p:sp>
      <p:sp>
        <p:nvSpPr>
          <p:cNvPr id="8197" name="Text Box 5"/>
          <p:cNvSpPr txBox="1">
            <a:spLocks noChangeArrowheads="1"/>
          </p:cNvSpPr>
          <p:nvPr/>
        </p:nvSpPr>
        <p:spPr bwMode="auto">
          <a:xfrm>
            <a:off x="838200" y="2362200"/>
            <a:ext cx="7848600" cy="4339650"/>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400" dirty="0">
                <a:solidFill>
                  <a:schemeClr val="hlink"/>
                </a:solidFill>
              </a:rPr>
              <a:t>General Syntax:</a:t>
            </a:r>
          </a:p>
          <a:p>
            <a:pPr marL="800100" lvl="1" indent="-342900">
              <a:spcBef>
                <a:spcPct val="50000"/>
              </a:spcBef>
            </a:pPr>
            <a:r>
              <a:rPr lang="en-US" sz="2400" dirty="0">
                <a:solidFill>
                  <a:schemeClr val="hlink"/>
                </a:solidFill>
              </a:rPr>
              <a:t>“I was just thinking about…</a:t>
            </a:r>
          </a:p>
          <a:p>
            <a:pPr marL="800100" lvl="1" indent="-342900">
              <a:spcBef>
                <a:spcPct val="50000"/>
              </a:spcBef>
            </a:pPr>
            <a:r>
              <a:rPr lang="en-US" sz="2400" dirty="0">
                <a:solidFill>
                  <a:schemeClr val="hlink"/>
                </a:solidFill>
              </a:rPr>
              <a:t>And that leads to the question; …?”</a:t>
            </a:r>
          </a:p>
          <a:p>
            <a:pPr marL="342900" indent="-342900">
              <a:spcBef>
                <a:spcPct val="50000"/>
              </a:spcBef>
              <a:buFontTx/>
              <a:buAutoNum type="arabicPeriod"/>
            </a:pPr>
            <a:r>
              <a:rPr lang="en-US" sz="2400" dirty="0">
                <a:solidFill>
                  <a:schemeClr val="hlink"/>
                </a:solidFill>
              </a:rPr>
              <a:t>Builds Relevance</a:t>
            </a:r>
          </a:p>
          <a:p>
            <a:pPr marL="800100" lvl="1" indent="-342900">
              <a:spcBef>
                <a:spcPct val="50000"/>
              </a:spcBef>
            </a:pPr>
            <a:r>
              <a:rPr lang="en-US" dirty="0">
                <a:solidFill>
                  <a:schemeClr val="hlink"/>
                </a:solidFill>
              </a:rPr>
              <a:t>Personal connection (This is about you/your world.)</a:t>
            </a:r>
          </a:p>
          <a:p>
            <a:pPr marL="800100" lvl="1" indent="-342900">
              <a:spcBef>
                <a:spcPct val="50000"/>
              </a:spcBef>
            </a:pPr>
            <a:r>
              <a:rPr lang="en-US" dirty="0">
                <a:solidFill>
                  <a:schemeClr val="hlink"/>
                </a:solidFill>
              </a:rPr>
              <a:t>Vividness (Cool! Let’s take a closer look at that!)</a:t>
            </a:r>
          </a:p>
          <a:p>
            <a:pPr marL="800100" lvl="1" indent="-342900">
              <a:spcBef>
                <a:spcPct val="50000"/>
              </a:spcBef>
            </a:pPr>
            <a:r>
              <a:rPr lang="en-US" dirty="0">
                <a:solidFill>
                  <a:schemeClr val="hlink"/>
                </a:solidFill>
              </a:rPr>
              <a:t>Intrigue (Well, that gives us a puzzle to solve!)</a:t>
            </a:r>
          </a:p>
          <a:p>
            <a:pPr marL="800100" lvl="1" indent="-342900">
              <a:spcBef>
                <a:spcPct val="50000"/>
              </a:spcBef>
            </a:pPr>
            <a:r>
              <a:rPr lang="en-US" dirty="0">
                <a:solidFill>
                  <a:schemeClr val="hlink"/>
                </a:solidFill>
              </a:rPr>
              <a:t>Novelty (We haven’t seen that before, let’s explore it</a:t>
            </a:r>
            <a:r>
              <a:rPr lang="en-US" dirty="0" smtClean="0">
                <a:solidFill>
                  <a:schemeClr val="hlink"/>
                </a:solidFill>
              </a:rPr>
              <a:t>)</a:t>
            </a:r>
          </a:p>
          <a:p>
            <a:pPr marL="342900" indent="-342900">
              <a:spcBef>
                <a:spcPct val="50000"/>
              </a:spcBef>
            </a:pPr>
            <a:r>
              <a:rPr lang="en-US" sz="2400" dirty="0" smtClean="0">
                <a:solidFill>
                  <a:schemeClr val="hlink"/>
                </a:solidFill>
              </a:rPr>
              <a:t>3. Elicit student prior knowledge about the topic</a:t>
            </a:r>
            <a:endParaRPr lang="en-US" sz="2400" dirty="0">
              <a:solidFill>
                <a:schemeClr val="hlin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8195">
                                            <p:txEl>
                                              <p:pRg st="1" end="1"/>
                                            </p:txEl>
                                          </p:spTgt>
                                        </p:tgtEl>
                                      </p:cBhvr>
                                    </p:animEffect>
                                    <p:set>
                                      <p:cBhvr>
                                        <p:cTn id="7" dur="1" fill="hold">
                                          <p:stCondLst>
                                            <p:cond delay="1999"/>
                                          </p:stCondLst>
                                        </p:cTn>
                                        <p:tgtEl>
                                          <p:spTgt spid="8195">
                                            <p:txEl>
                                              <p:pRg st="1" end="1"/>
                                            </p:txEl>
                                          </p:spTgt>
                                        </p:tgtEl>
                                        <p:attrNameLst>
                                          <p:attrName>style.visibility</p:attrName>
                                        </p:attrNameLst>
                                      </p:cBhvr>
                                      <p:to>
                                        <p:strVal val="hidden"/>
                                      </p:to>
                                    </p:set>
                                  </p:childTnLst>
                                </p:cTn>
                              </p:par>
                              <p:par>
                                <p:cTn id="8" presetID="4" presetClass="emph" presetSubtype="2" fill="hold" nodeType="withEffect">
                                  <p:stCondLst>
                                    <p:cond delay="0"/>
                                  </p:stCondLst>
                                  <p:childTnLst>
                                    <p:anim to="1.5" calcmode="lin" valueType="num">
                                      <p:cBhvr override="childStyle">
                                        <p:cTn id="9" dur="2000" fill="hold"/>
                                        <p:tgtEl>
                                          <p:spTgt spid="8195">
                                            <p:txEl>
                                              <p:pRg st="0" end="0"/>
                                            </p:txEl>
                                          </p:spTgt>
                                        </p:tgtEl>
                                        <p:attrNameLst>
                                          <p:attrName>style.fontSize</p:attrName>
                                        </p:attrNameLst>
                                      </p:cBhvr>
                                    </p:anim>
                                  </p:childTnLst>
                                </p:cTn>
                              </p:par>
                              <p:par>
                                <p:cTn id="10" presetID="10" presetClass="exit" presetSubtype="0" fill="hold" nodeType="withEffect">
                                  <p:stCondLst>
                                    <p:cond delay="0"/>
                                  </p:stCondLst>
                                  <p:childTnLst>
                                    <p:animEffect transition="out" filter="fade">
                                      <p:cBhvr>
                                        <p:cTn id="11" dur="2000"/>
                                        <p:tgtEl>
                                          <p:spTgt spid="8195">
                                            <p:txEl>
                                              <p:pRg st="2" end="2"/>
                                            </p:txEl>
                                          </p:spTgt>
                                        </p:tgtEl>
                                      </p:cBhvr>
                                    </p:animEffect>
                                    <p:set>
                                      <p:cBhvr>
                                        <p:cTn id="12" dur="1" fill="hold">
                                          <p:stCondLst>
                                            <p:cond delay="1999"/>
                                          </p:stCondLst>
                                        </p:cTn>
                                        <p:tgtEl>
                                          <p:spTgt spid="8195">
                                            <p:txEl>
                                              <p:pRg st="2" end="2"/>
                                            </p:txEl>
                                          </p:spTgt>
                                        </p:tgtEl>
                                        <p:attrNameLst>
                                          <p:attrName>style.visibility</p:attrName>
                                        </p:attrNameLst>
                                      </p:cBhvr>
                                      <p:to>
                                        <p:strVal val="hidden"/>
                                      </p:to>
                                    </p:set>
                                  </p:childTnLst>
                                </p:cTn>
                              </p:par>
                              <p:par>
                                <p:cTn id="13" presetID="10" presetClass="exit" presetSubtype="0" fill="hold" nodeType="withEffect">
                                  <p:stCondLst>
                                    <p:cond delay="0"/>
                                  </p:stCondLst>
                                  <p:childTnLst>
                                    <p:animEffect transition="out" filter="fade">
                                      <p:cBhvr>
                                        <p:cTn id="14" dur="2000"/>
                                        <p:tgtEl>
                                          <p:spTgt spid="8195">
                                            <p:txEl>
                                              <p:pRg st="3" end="3"/>
                                            </p:txEl>
                                          </p:spTgt>
                                        </p:tgtEl>
                                      </p:cBhvr>
                                    </p:animEffect>
                                    <p:set>
                                      <p:cBhvr>
                                        <p:cTn id="15" dur="1" fill="hold">
                                          <p:stCondLst>
                                            <p:cond delay="1999"/>
                                          </p:stCondLst>
                                        </p:cTn>
                                        <p:tgtEl>
                                          <p:spTgt spid="8195">
                                            <p:txEl>
                                              <p:pRg st="3" end="3"/>
                                            </p:txEl>
                                          </p:spTgt>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2000"/>
                                        <p:tgtEl>
                                          <p:spTgt spid="8195">
                                            <p:txEl>
                                              <p:pRg st="4" end="4"/>
                                            </p:txEl>
                                          </p:spTgt>
                                        </p:tgtEl>
                                      </p:cBhvr>
                                    </p:animEffect>
                                    <p:set>
                                      <p:cBhvr>
                                        <p:cTn id="18" dur="1" fill="hold">
                                          <p:stCondLst>
                                            <p:cond delay="1999"/>
                                          </p:stCondLst>
                                        </p:cTn>
                                        <p:tgtEl>
                                          <p:spTgt spid="8195">
                                            <p:txEl>
                                              <p:pRg st="4" end="4"/>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197">
                                            <p:txEl>
                                              <p:pRg st="0" end="0"/>
                                            </p:txEl>
                                          </p:spTgt>
                                        </p:tgtEl>
                                        <p:attrNameLst>
                                          <p:attrName>style.visibility</p:attrName>
                                        </p:attrNameLst>
                                      </p:cBhvr>
                                      <p:to>
                                        <p:strVal val="visible"/>
                                      </p:to>
                                    </p:set>
                                    <p:animEffect transition="in" filter="fade">
                                      <p:cBhvr>
                                        <p:cTn id="23" dur="2000"/>
                                        <p:tgtEl>
                                          <p:spTgt spid="8197">
                                            <p:txEl>
                                              <p:pRg st="0" end="0"/>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197">
                                            <p:txEl>
                                              <p:pRg st="1" end="1"/>
                                            </p:txEl>
                                          </p:spTgt>
                                        </p:tgtEl>
                                        <p:attrNameLst>
                                          <p:attrName>style.visibility</p:attrName>
                                        </p:attrNameLst>
                                      </p:cBhvr>
                                      <p:to>
                                        <p:strVal val="visible"/>
                                      </p:to>
                                    </p:set>
                                    <p:animEffect transition="in" filter="fade">
                                      <p:cBhvr>
                                        <p:cTn id="26" dur="2000"/>
                                        <p:tgtEl>
                                          <p:spTgt spid="8197">
                                            <p:txEl>
                                              <p:pRg st="1" end="1"/>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8197">
                                            <p:txEl>
                                              <p:pRg st="2" end="2"/>
                                            </p:txEl>
                                          </p:spTgt>
                                        </p:tgtEl>
                                        <p:attrNameLst>
                                          <p:attrName>style.visibility</p:attrName>
                                        </p:attrNameLst>
                                      </p:cBhvr>
                                      <p:to>
                                        <p:strVal val="visible"/>
                                      </p:to>
                                    </p:set>
                                    <p:animEffect transition="in" filter="fade">
                                      <p:cBhvr>
                                        <p:cTn id="29" dur="2000"/>
                                        <p:tgtEl>
                                          <p:spTgt spid="8197">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8197">
                                            <p:txEl>
                                              <p:pRg st="3" end="3"/>
                                            </p:txEl>
                                          </p:spTgt>
                                        </p:tgtEl>
                                        <p:attrNameLst>
                                          <p:attrName>style.visibility</p:attrName>
                                        </p:attrNameLst>
                                      </p:cBhvr>
                                      <p:to>
                                        <p:strVal val="visible"/>
                                      </p:to>
                                    </p:set>
                                    <p:animEffect transition="in" filter="fade">
                                      <p:cBhvr>
                                        <p:cTn id="34" dur="2000"/>
                                        <p:tgtEl>
                                          <p:spTgt spid="8197">
                                            <p:txEl>
                                              <p:pRg st="3" end="3"/>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8197">
                                            <p:txEl>
                                              <p:pRg st="4" end="4"/>
                                            </p:txEl>
                                          </p:spTgt>
                                        </p:tgtEl>
                                        <p:attrNameLst>
                                          <p:attrName>style.visibility</p:attrName>
                                        </p:attrNameLst>
                                      </p:cBhvr>
                                      <p:to>
                                        <p:strVal val="visible"/>
                                      </p:to>
                                    </p:set>
                                    <p:animEffect transition="in" filter="fade">
                                      <p:cBhvr>
                                        <p:cTn id="37" dur="2000"/>
                                        <p:tgtEl>
                                          <p:spTgt spid="8197">
                                            <p:txEl>
                                              <p:pRg st="4" end="4"/>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8197">
                                            <p:txEl>
                                              <p:pRg st="5" end="5"/>
                                            </p:txEl>
                                          </p:spTgt>
                                        </p:tgtEl>
                                        <p:attrNameLst>
                                          <p:attrName>style.visibility</p:attrName>
                                        </p:attrNameLst>
                                      </p:cBhvr>
                                      <p:to>
                                        <p:strVal val="visible"/>
                                      </p:to>
                                    </p:set>
                                    <p:animEffect transition="in" filter="fade">
                                      <p:cBhvr>
                                        <p:cTn id="40" dur="2000"/>
                                        <p:tgtEl>
                                          <p:spTgt spid="8197">
                                            <p:txEl>
                                              <p:pRg st="5" end="5"/>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8197">
                                            <p:txEl>
                                              <p:pRg st="6" end="6"/>
                                            </p:txEl>
                                          </p:spTgt>
                                        </p:tgtEl>
                                        <p:attrNameLst>
                                          <p:attrName>style.visibility</p:attrName>
                                        </p:attrNameLst>
                                      </p:cBhvr>
                                      <p:to>
                                        <p:strVal val="visible"/>
                                      </p:to>
                                    </p:set>
                                    <p:animEffect transition="in" filter="fade">
                                      <p:cBhvr>
                                        <p:cTn id="43" dur="2000"/>
                                        <p:tgtEl>
                                          <p:spTgt spid="8197">
                                            <p:txEl>
                                              <p:pRg st="6" end="6"/>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8197">
                                            <p:txEl>
                                              <p:pRg st="7" end="7"/>
                                            </p:txEl>
                                          </p:spTgt>
                                        </p:tgtEl>
                                        <p:attrNameLst>
                                          <p:attrName>style.visibility</p:attrName>
                                        </p:attrNameLst>
                                      </p:cBhvr>
                                      <p:to>
                                        <p:strVal val="visible"/>
                                      </p:to>
                                    </p:set>
                                    <p:animEffect transition="in" filter="fade">
                                      <p:cBhvr>
                                        <p:cTn id="46" dur="2000"/>
                                        <p:tgtEl>
                                          <p:spTgt spid="8197">
                                            <p:txEl>
                                              <p:pRg st="7" end="7"/>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8197">
                                            <p:txEl>
                                              <p:pRg st="8" end="8"/>
                                            </p:txEl>
                                          </p:spTgt>
                                        </p:tgtEl>
                                        <p:attrNameLst>
                                          <p:attrName>style.visibility</p:attrName>
                                        </p:attrNameLst>
                                      </p:cBhvr>
                                      <p:to>
                                        <p:strVal val="visible"/>
                                      </p:to>
                                    </p:set>
                                    <p:animEffect transition="in" filter="fade">
                                      <p:cBhvr>
                                        <p:cTn id="49" dur="2000"/>
                                        <p:tgtEl>
                                          <p:spTgt spid="8197">
                                            <p:txEl>
                                              <p:pRg st="8" end="8"/>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0" nodeType="clickEffect">
                                  <p:stCondLst>
                                    <p:cond delay="0"/>
                                  </p:stCondLst>
                                  <p:childTnLst>
                                    <p:animEffect transition="out" filter="fade">
                                      <p:cBhvr>
                                        <p:cTn id="53" dur="2000"/>
                                        <p:tgtEl>
                                          <p:spTgt spid="8197">
                                            <p:txEl>
                                              <p:pRg st="0" end="0"/>
                                            </p:txEl>
                                          </p:spTgt>
                                        </p:tgtEl>
                                      </p:cBhvr>
                                    </p:animEffect>
                                    <p:set>
                                      <p:cBhvr>
                                        <p:cTn id="54" dur="1" fill="hold">
                                          <p:stCondLst>
                                            <p:cond delay="1999"/>
                                          </p:stCondLst>
                                        </p:cTn>
                                        <p:tgtEl>
                                          <p:spTgt spid="8197">
                                            <p:txEl>
                                              <p:pRg st="0" end="0"/>
                                            </p:txEl>
                                          </p:spTgt>
                                        </p:tgtEl>
                                        <p:attrNameLst>
                                          <p:attrName>style.visibility</p:attrName>
                                        </p:attrNameLst>
                                      </p:cBhvr>
                                      <p:to>
                                        <p:strVal val="hidden"/>
                                      </p:to>
                                    </p:set>
                                  </p:childTnLst>
                                </p:cTn>
                              </p:par>
                              <p:par>
                                <p:cTn id="55" presetID="10" presetClass="exit" presetSubtype="0" fill="hold" grpId="0" nodeType="withEffect">
                                  <p:stCondLst>
                                    <p:cond delay="0"/>
                                  </p:stCondLst>
                                  <p:childTnLst>
                                    <p:animEffect transition="out" filter="fade">
                                      <p:cBhvr>
                                        <p:cTn id="56" dur="2000"/>
                                        <p:tgtEl>
                                          <p:spTgt spid="8197">
                                            <p:txEl>
                                              <p:pRg st="1" end="1"/>
                                            </p:txEl>
                                          </p:spTgt>
                                        </p:tgtEl>
                                      </p:cBhvr>
                                    </p:animEffect>
                                    <p:set>
                                      <p:cBhvr>
                                        <p:cTn id="57" dur="1" fill="hold">
                                          <p:stCondLst>
                                            <p:cond delay="1999"/>
                                          </p:stCondLst>
                                        </p:cTn>
                                        <p:tgtEl>
                                          <p:spTgt spid="8197">
                                            <p:txEl>
                                              <p:pRg st="1" end="1"/>
                                            </p:txEl>
                                          </p:spTgt>
                                        </p:tgtEl>
                                        <p:attrNameLst>
                                          <p:attrName>style.visibility</p:attrName>
                                        </p:attrNameLst>
                                      </p:cBhvr>
                                      <p:to>
                                        <p:strVal val="hidden"/>
                                      </p:to>
                                    </p:set>
                                  </p:childTnLst>
                                </p:cTn>
                              </p:par>
                              <p:par>
                                <p:cTn id="58" presetID="10" presetClass="exit" presetSubtype="0" fill="hold" grpId="0" nodeType="withEffect">
                                  <p:stCondLst>
                                    <p:cond delay="0"/>
                                  </p:stCondLst>
                                  <p:childTnLst>
                                    <p:animEffect transition="out" filter="fade">
                                      <p:cBhvr>
                                        <p:cTn id="59" dur="2000"/>
                                        <p:tgtEl>
                                          <p:spTgt spid="8197">
                                            <p:txEl>
                                              <p:pRg st="2" end="2"/>
                                            </p:txEl>
                                          </p:spTgt>
                                        </p:tgtEl>
                                      </p:cBhvr>
                                    </p:animEffect>
                                    <p:set>
                                      <p:cBhvr>
                                        <p:cTn id="60" dur="1" fill="hold">
                                          <p:stCondLst>
                                            <p:cond delay="1999"/>
                                          </p:stCondLst>
                                        </p:cTn>
                                        <p:tgtEl>
                                          <p:spTgt spid="8197">
                                            <p:txEl>
                                              <p:pRg st="2" end="2"/>
                                            </p:txEl>
                                          </p:spTgt>
                                        </p:tgtEl>
                                        <p:attrNameLst>
                                          <p:attrName>style.visibility</p:attrName>
                                        </p:attrNameLst>
                                      </p:cBhvr>
                                      <p:to>
                                        <p:strVal val="hidden"/>
                                      </p:to>
                                    </p:set>
                                  </p:childTnLst>
                                </p:cTn>
                              </p:par>
                              <p:par>
                                <p:cTn id="61" presetID="10" presetClass="exit" presetSubtype="0" fill="hold" grpId="0" nodeType="withEffect">
                                  <p:stCondLst>
                                    <p:cond delay="0"/>
                                  </p:stCondLst>
                                  <p:childTnLst>
                                    <p:animEffect transition="out" filter="fade">
                                      <p:cBhvr>
                                        <p:cTn id="62" dur="2000"/>
                                        <p:tgtEl>
                                          <p:spTgt spid="8197">
                                            <p:txEl>
                                              <p:pRg st="3" end="3"/>
                                            </p:txEl>
                                          </p:spTgt>
                                        </p:tgtEl>
                                      </p:cBhvr>
                                    </p:animEffect>
                                    <p:set>
                                      <p:cBhvr>
                                        <p:cTn id="63" dur="1" fill="hold">
                                          <p:stCondLst>
                                            <p:cond delay="1999"/>
                                          </p:stCondLst>
                                        </p:cTn>
                                        <p:tgtEl>
                                          <p:spTgt spid="8197">
                                            <p:txEl>
                                              <p:pRg st="3" end="3"/>
                                            </p:txEl>
                                          </p:spTgt>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2000"/>
                                        <p:tgtEl>
                                          <p:spTgt spid="8197">
                                            <p:txEl>
                                              <p:pRg st="4" end="4"/>
                                            </p:txEl>
                                          </p:spTgt>
                                        </p:tgtEl>
                                      </p:cBhvr>
                                    </p:animEffect>
                                    <p:set>
                                      <p:cBhvr>
                                        <p:cTn id="66" dur="1" fill="hold">
                                          <p:stCondLst>
                                            <p:cond delay="1999"/>
                                          </p:stCondLst>
                                        </p:cTn>
                                        <p:tgtEl>
                                          <p:spTgt spid="8197">
                                            <p:txEl>
                                              <p:pRg st="4" end="4"/>
                                            </p:txEl>
                                          </p:spTgt>
                                        </p:tgtEl>
                                        <p:attrNameLst>
                                          <p:attrName>style.visibility</p:attrName>
                                        </p:attrNameLst>
                                      </p:cBhvr>
                                      <p:to>
                                        <p:strVal val="hidden"/>
                                      </p:to>
                                    </p:set>
                                  </p:childTnLst>
                                </p:cTn>
                              </p:par>
                              <p:par>
                                <p:cTn id="67" presetID="10" presetClass="exit" presetSubtype="0" fill="hold" grpId="0" nodeType="withEffect">
                                  <p:stCondLst>
                                    <p:cond delay="0"/>
                                  </p:stCondLst>
                                  <p:childTnLst>
                                    <p:animEffect transition="out" filter="fade">
                                      <p:cBhvr>
                                        <p:cTn id="68" dur="2000"/>
                                        <p:tgtEl>
                                          <p:spTgt spid="8197">
                                            <p:txEl>
                                              <p:pRg st="5" end="5"/>
                                            </p:txEl>
                                          </p:spTgt>
                                        </p:tgtEl>
                                      </p:cBhvr>
                                    </p:animEffect>
                                    <p:set>
                                      <p:cBhvr>
                                        <p:cTn id="69" dur="1" fill="hold">
                                          <p:stCondLst>
                                            <p:cond delay="1999"/>
                                          </p:stCondLst>
                                        </p:cTn>
                                        <p:tgtEl>
                                          <p:spTgt spid="8197">
                                            <p:txEl>
                                              <p:pRg st="5" end="5"/>
                                            </p:txEl>
                                          </p:spTgt>
                                        </p:tgtEl>
                                        <p:attrNameLst>
                                          <p:attrName>style.visibility</p:attrName>
                                        </p:attrNameLst>
                                      </p:cBhvr>
                                      <p:to>
                                        <p:strVal val="hidden"/>
                                      </p:to>
                                    </p:set>
                                  </p:childTnLst>
                                </p:cTn>
                              </p:par>
                              <p:par>
                                <p:cTn id="70" presetID="10" presetClass="exit" presetSubtype="0" fill="hold" grpId="0" nodeType="withEffect">
                                  <p:stCondLst>
                                    <p:cond delay="0"/>
                                  </p:stCondLst>
                                  <p:childTnLst>
                                    <p:animEffect transition="out" filter="fade">
                                      <p:cBhvr>
                                        <p:cTn id="71" dur="2000"/>
                                        <p:tgtEl>
                                          <p:spTgt spid="8197">
                                            <p:txEl>
                                              <p:pRg st="6" end="6"/>
                                            </p:txEl>
                                          </p:spTgt>
                                        </p:tgtEl>
                                      </p:cBhvr>
                                    </p:animEffect>
                                    <p:set>
                                      <p:cBhvr>
                                        <p:cTn id="72" dur="1" fill="hold">
                                          <p:stCondLst>
                                            <p:cond delay="1999"/>
                                          </p:stCondLst>
                                        </p:cTn>
                                        <p:tgtEl>
                                          <p:spTgt spid="8197">
                                            <p:txEl>
                                              <p:pRg st="6" end="6"/>
                                            </p:txEl>
                                          </p:spTgt>
                                        </p:tgtEl>
                                        <p:attrNameLst>
                                          <p:attrName>style.visibility</p:attrName>
                                        </p:attrNameLst>
                                      </p:cBhvr>
                                      <p:to>
                                        <p:strVal val="hidden"/>
                                      </p:to>
                                    </p:set>
                                  </p:childTnLst>
                                </p:cTn>
                              </p:par>
                              <p:par>
                                <p:cTn id="73" presetID="10" presetClass="exit" presetSubtype="0" fill="hold" grpId="0" nodeType="withEffect">
                                  <p:stCondLst>
                                    <p:cond delay="0"/>
                                  </p:stCondLst>
                                  <p:childTnLst>
                                    <p:animEffect transition="out" filter="fade">
                                      <p:cBhvr>
                                        <p:cTn id="74" dur="2000"/>
                                        <p:tgtEl>
                                          <p:spTgt spid="8197">
                                            <p:txEl>
                                              <p:pRg st="7" end="7"/>
                                            </p:txEl>
                                          </p:spTgt>
                                        </p:tgtEl>
                                      </p:cBhvr>
                                    </p:animEffect>
                                    <p:set>
                                      <p:cBhvr>
                                        <p:cTn id="75" dur="1" fill="hold">
                                          <p:stCondLst>
                                            <p:cond delay="1999"/>
                                          </p:stCondLst>
                                        </p:cTn>
                                        <p:tgtEl>
                                          <p:spTgt spid="8197">
                                            <p:txEl>
                                              <p:pRg st="7" end="7"/>
                                            </p:txEl>
                                          </p:spTgt>
                                        </p:tgtEl>
                                        <p:attrNameLst>
                                          <p:attrName>style.visibility</p:attrName>
                                        </p:attrNameLst>
                                      </p:cBhvr>
                                      <p:to>
                                        <p:strVal val="hidden"/>
                                      </p:to>
                                    </p:set>
                                  </p:childTnLst>
                                </p:cTn>
                              </p:par>
                              <p:par>
                                <p:cTn id="76" presetID="10" presetClass="exit" presetSubtype="0" fill="hold" grpId="0" nodeType="withEffect">
                                  <p:stCondLst>
                                    <p:cond delay="0"/>
                                  </p:stCondLst>
                                  <p:childTnLst>
                                    <p:animEffect transition="out" filter="fade">
                                      <p:cBhvr>
                                        <p:cTn id="77" dur="2000"/>
                                        <p:tgtEl>
                                          <p:spTgt spid="8197">
                                            <p:txEl>
                                              <p:pRg st="8" end="8"/>
                                            </p:txEl>
                                          </p:spTgt>
                                        </p:tgtEl>
                                      </p:cBhvr>
                                    </p:animEffect>
                                    <p:set>
                                      <p:cBhvr>
                                        <p:cTn id="78" dur="1" fill="hold">
                                          <p:stCondLst>
                                            <p:cond delay="1999"/>
                                          </p:stCondLst>
                                        </p:cTn>
                                        <p:tgtEl>
                                          <p:spTgt spid="8197">
                                            <p:txEl>
                                              <p:pRg st="8" end="8"/>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allAtOnce"/>
    </p:bldLst>
  </p:timing>
</p:sld>
</file>

<file path=ppt/theme/theme1.xml><?xml version="1.0" encoding="utf-8"?>
<a:theme xmlns:a="http://schemas.openxmlformats.org/drawingml/2006/main" name="Default Design">
  <a:themeElements>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8743</TotalTime>
  <Words>1647</Words>
  <Application>Microsoft Office PowerPoint</Application>
  <PresentationFormat>On-screen Show (4:3)</PresentationFormat>
  <Paragraphs>200</Paragraphs>
  <Slides>18</Slides>
  <Notes>14</Notes>
  <HiddenSlides>0</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Default Design</vt:lpstr>
      <vt:lpstr>Slide 1</vt:lpstr>
      <vt:lpstr>Slide 2</vt:lpstr>
      <vt:lpstr>National Defense Education Act</vt:lpstr>
      <vt:lpstr>Science Curriculum Improvement Study (SCIS)</vt:lpstr>
      <vt:lpstr>Learning Cycle</vt:lpstr>
      <vt:lpstr>Learning Cycle</vt:lpstr>
      <vt:lpstr>Slide 7</vt:lpstr>
      <vt:lpstr>Slide 8</vt:lpstr>
      <vt:lpstr>5-E Learning Cycle</vt:lpstr>
      <vt:lpstr>5-E Learning Cycle</vt:lpstr>
      <vt:lpstr>5-E Learning Cycle</vt:lpstr>
      <vt:lpstr>5-E Learning Cycle</vt:lpstr>
      <vt:lpstr>5-E Learning Cycle</vt:lpstr>
      <vt:lpstr>5-E Learning Cycle</vt:lpstr>
      <vt:lpstr>Concepts</vt:lpstr>
      <vt:lpstr>5-E Learning Cycle</vt:lpstr>
      <vt:lpstr>Inquiry-based Teaching</vt:lpstr>
      <vt:lpstr>Pedagogical Content Knowledge</vt:lpstr>
    </vt:vector>
  </TitlesOfParts>
  <Company>American Geological Institute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Ed Robeck</dc:creator>
  <cp:lastModifiedBy>Information Technology</cp:lastModifiedBy>
  <cp:revision>51</cp:revision>
  <dcterms:created xsi:type="dcterms:W3CDTF">2006-08-12T17:53:28Z</dcterms:created>
  <dcterms:modified xsi:type="dcterms:W3CDTF">2009-09-29T20:57:36Z</dcterms:modified>
</cp:coreProperties>
</file>