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Default Extension="bin" ContentType="application/vnd.openxmlformats-officedocument.oleObject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6"/>
  </p:notesMasterIdLst>
  <p:handoutMasterIdLst>
    <p:handoutMasterId r:id="rId27"/>
  </p:handoutMasterIdLst>
  <p:sldIdLst>
    <p:sldId id="256" r:id="rId2"/>
    <p:sldId id="259" r:id="rId3"/>
    <p:sldId id="261" r:id="rId4"/>
    <p:sldId id="263" r:id="rId5"/>
    <p:sldId id="262" r:id="rId6"/>
    <p:sldId id="273" r:id="rId7"/>
    <p:sldId id="274" r:id="rId8"/>
    <p:sldId id="278" r:id="rId9"/>
    <p:sldId id="282" r:id="rId10"/>
    <p:sldId id="284" r:id="rId11"/>
    <p:sldId id="283" r:id="rId12"/>
    <p:sldId id="276" r:id="rId13"/>
    <p:sldId id="265" r:id="rId14"/>
    <p:sldId id="277" r:id="rId15"/>
    <p:sldId id="285" r:id="rId16"/>
    <p:sldId id="281" r:id="rId17"/>
    <p:sldId id="279" r:id="rId18"/>
    <p:sldId id="280" r:id="rId19"/>
    <p:sldId id="266" r:id="rId20"/>
    <p:sldId id="267" r:id="rId21"/>
    <p:sldId id="268" r:id="rId22"/>
    <p:sldId id="269" r:id="rId23"/>
    <p:sldId id="270" r:id="rId24"/>
    <p:sldId id="271" r:id="rId25"/>
  </p:sldIdLst>
  <p:sldSz cx="9144000" cy="6858000" type="screen4x3"/>
  <p:notesSz cx="6858000" cy="9144000"/>
  <p:defaultTextStyle>
    <a:defPPr>
      <a:defRPr lang="en-US"/>
    </a:defPPr>
    <a:lvl1pPr algn="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1pPr>
    <a:lvl2pPr marL="457200" algn="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2pPr>
    <a:lvl3pPr marL="914400" algn="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3pPr>
    <a:lvl4pPr marL="1371600" algn="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4pPr>
    <a:lvl5pPr marL="1828800" algn="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  <a:srgbClr val="990099"/>
    <a:srgbClr val="0000FF"/>
    <a:srgbClr val="33CC33"/>
    <a:srgbClr val="00FF00"/>
    <a:srgbClr val="FF0000"/>
    <a:srgbClr val="FF6600"/>
    <a:srgbClr val="3399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40" autoAdjust="0"/>
    <p:restoredTop sz="94711" autoAdjust="0"/>
  </p:normalViewPr>
  <p:slideViewPr>
    <p:cSldViewPr>
      <p:cViewPr varScale="1">
        <p:scale>
          <a:sx n="65" d="100"/>
          <a:sy n="65" d="100"/>
        </p:scale>
        <p:origin x="-108" y="-21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994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994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fld id="{2B28E905-D6E9-4ADF-8744-6F0F2004403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1026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7" name="Rectangle 1027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4580" name="Rectangle 1028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9" name="Rectangle 1029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16390" name="Rectangle 1030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91" name="Rectangle 1031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fld id="{9903C3D1-EA1D-48E1-8A8F-2C01C58F4C5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1031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770BA86-2998-4254-A8B2-040199F1A148}" type="slidenum">
              <a:rPr lang="en-US"/>
              <a:pPr/>
              <a:t>19</a:t>
            </a:fld>
            <a:endParaRPr lang="en-US"/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1413" y="685800"/>
            <a:ext cx="4572000" cy="3429000"/>
          </a:xfrm>
          <a:solidFill>
            <a:srgbClr val="FFFFFF"/>
          </a:solidFill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r>
              <a:rPr lang="en-US" b="1" smtClean="0"/>
              <a:t>Language Instruction</a:t>
            </a:r>
            <a:r>
              <a:rPr lang="en-US" smtClean="0"/>
              <a:t>: The teacher considers the specific vocabulary and concepts ELLs are to learn. This may be different than the objectives for the other students– how to ask or answer a question, patterns in language (This is a ___. I am a___, He is a____…..), sentence structure, letters/phonics</a:t>
            </a:r>
          </a:p>
          <a:p>
            <a:pPr eaLnBrk="1" hangingPunct="1"/>
            <a:r>
              <a:rPr lang="en-US" b="1" smtClean="0"/>
              <a:t>Enhance Comprehension:</a:t>
            </a:r>
            <a:r>
              <a:rPr lang="en-US" smtClean="0"/>
              <a:t> Methods for making the input comprehensible</a:t>
            </a:r>
          </a:p>
          <a:p>
            <a:pPr eaLnBrk="1" hangingPunct="1"/>
            <a:r>
              <a:rPr lang="en-US" b="1" smtClean="0"/>
              <a:t>Affect:</a:t>
            </a:r>
            <a:r>
              <a:rPr lang="en-US" smtClean="0"/>
              <a:t> All students need to feel comfortable in a positive atmosphere before they can learn.</a:t>
            </a:r>
          </a:p>
          <a:p>
            <a:pPr eaLnBrk="1" hangingPunct="1"/>
            <a:r>
              <a:rPr lang="en-US" b="1" smtClean="0"/>
              <a:t>Four Modalities:</a:t>
            </a:r>
            <a:r>
              <a:rPr lang="en-US" smtClean="0"/>
              <a:t> Reading, Writing, Listening and Speaking</a:t>
            </a:r>
            <a:endParaRPr lang="en-US" b="1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1031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68AD615-FEC9-4190-904A-AB268F880EEF}" type="slidenum">
              <a:rPr lang="en-US"/>
              <a:pPr/>
              <a:t>21</a:t>
            </a:fld>
            <a:endParaRPr lang="en-US"/>
          </a:p>
        </p:txBody>
      </p:sp>
      <p:sp>
        <p:nvSpPr>
          <p:cNvPr id="266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r>
              <a:rPr lang="en-US" smtClean="0"/>
              <a:t>Remember….they are learning English, they are not deaf!  Don’t shout!  And no baby talk!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1031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AF5E05E-F40F-4D9D-ACD9-B4493CDD94B8}" type="slidenum">
              <a:rPr lang="en-US"/>
              <a:pPr/>
              <a:t>23</a:t>
            </a:fld>
            <a:endParaRPr lang="en-US"/>
          </a:p>
        </p:txBody>
      </p:sp>
      <p:sp>
        <p:nvSpPr>
          <p:cNvPr id="276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>
              <a:spcBef>
                <a:spcPct val="0"/>
              </a:spcBef>
              <a:buFontTx/>
              <a:buChar char="•"/>
            </a:pPr>
            <a:r>
              <a:rPr lang="en-US" sz="2400" b="1" smtClean="0">
                <a:latin typeface="Comic Sans MS" pitchFamily="66" charset="0"/>
              </a:rPr>
              <a:t>Language Experience Approach (LEA)</a:t>
            </a:r>
            <a:r>
              <a:rPr lang="en-US" sz="2400" smtClean="0">
                <a:latin typeface="Comic Sans MS" pitchFamily="66" charset="0"/>
              </a:rPr>
              <a:t>  - create an experience, then talk, read, and write about it</a:t>
            </a:r>
          </a:p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E4DD28-D910-4F96-8FF5-BB7520A4B39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85C90B-3DD3-423C-8C46-4E621128CB8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1594DB-C708-40A3-B002-892A2BC4783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85800" y="19812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685800" y="41148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8200" y="41148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919F9C-9CCD-4C4F-9C8B-5E11A83AAD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E3099F-8967-4A80-8420-22B73D4BCBE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4EDE352-772D-4034-B7E1-91BBF3B00AB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59A588-ED2C-48B8-B965-562535254C2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6C96F4-F4DE-494F-84D9-91408E9499B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087427-2CFC-41EE-A249-72C6036F117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19BFB3-79F4-47F7-A9B0-7421B8BA9BE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8AB97B-E2DC-46B6-8FA8-D941BB54839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A584C4-B224-40AB-AAF5-5F81D9C2FC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>
              <a:defRPr/>
            </a:pPr>
            <a:fld id="{18BE6E41-6D3B-4CB4-BD18-C0E9E338C4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base.com/rcm1840/truebugs" TargetMode="External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worldlingo.com/en/products_services/worldlingo_translator.html" TargetMode="External"/><Relationship Id="rId2" Type="http://schemas.openxmlformats.org/officeDocument/2006/relationships/hyperlink" Target="http://babelfish.yahoo.com/translate_txt" TargetMode="Externa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1.bin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6.jpeg"/><Relationship Id="rId11" Type="http://schemas.openxmlformats.org/officeDocument/2006/relationships/image" Target="../media/image10.jpeg"/><Relationship Id="rId5" Type="http://schemas.openxmlformats.org/officeDocument/2006/relationships/image" Target="../media/image5.jpeg"/><Relationship Id="rId10" Type="http://schemas.openxmlformats.org/officeDocument/2006/relationships/hyperlink" Target="http://www.photoshelter.com/c/johnfowler/gallery-img-show/Bugs-Hemiptera/G0000bkQrOcFvliU/?P_ID=P0000Z7zflmKX5U4&amp;_bqG=33&amp;_bqH=eJzLio9wicjSNfQNzjUIMspMjPILNwsMMC9z8Ui3Mra0MjWwsnKP93SxdTcAgqTswCL_ZLeynMxQtQCQaABINMq8Ki0n1zvCNNREzd0z3t3Rx8c1KBKbJgD1iiC2&amp;I_ID=I0000EFLHNyEnv2k" TargetMode="External"/><Relationship Id="rId4" Type="http://schemas.openxmlformats.org/officeDocument/2006/relationships/image" Target="../media/image4.jpeg"/><Relationship Id="rId9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772400" cy="3810000"/>
          </a:xfrm>
        </p:spPr>
        <p:txBody>
          <a:bodyPr/>
          <a:lstStyle/>
          <a:p>
            <a:pPr eaLnBrk="1" hangingPunct="1"/>
            <a:r>
              <a:rPr lang="en-US" smtClean="0"/>
              <a:t>Draw a picture of</a:t>
            </a:r>
            <a:br>
              <a:rPr lang="en-US" smtClean="0"/>
            </a:br>
            <a:r>
              <a:rPr lang="en-US" smtClean="0"/>
              <a:t/>
            </a:r>
            <a:br>
              <a:rPr lang="en-US" smtClean="0"/>
            </a:br>
            <a:r>
              <a:rPr lang="en-US" i="1" smtClean="0"/>
              <a:t>Acheta domesticus</a:t>
            </a:r>
            <a:br>
              <a:rPr lang="en-US" i="1" smtClean="0"/>
            </a:br>
            <a:r>
              <a:rPr lang="en-US" smtClean="0"/>
              <a:t/>
            </a:r>
            <a:br>
              <a:rPr lang="en-US" smtClean="0"/>
            </a:br>
            <a:r>
              <a:rPr lang="en-US" smtClean="0"/>
              <a:t>include details</a:t>
            </a: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2286000" y="4572000"/>
            <a:ext cx="4567238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600"/>
              <a:t>(don’t forget the wings)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/>
      <p:bldP spid="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/>
        <p:txBody>
          <a:bodyPr/>
          <a:lstStyle/>
          <a:p>
            <a:r>
              <a:rPr lang="en-US" dirty="0" smtClean="0"/>
              <a:t>True “Bugs”</a:t>
            </a:r>
            <a:endParaRPr lang="en-US" dirty="0"/>
          </a:p>
        </p:txBody>
      </p:sp>
      <p:pic>
        <p:nvPicPr>
          <p:cNvPr id="8" name="Picture 6" descr="Image of: Cydnidae (burrower bugs)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0800000">
            <a:off x="2209800" y="2545184"/>
            <a:ext cx="3962400" cy="4312816"/>
          </a:xfrm>
          <a:prstGeom prst="rect">
            <a:avLst/>
          </a:prstGeom>
          <a:noFill/>
        </p:spPr>
      </p:pic>
      <p:pic>
        <p:nvPicPr>
          <p:cNvPr id="32770" name="Picture 2" descr="Stink Bu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91200" y="1828800"/>
            <a:ext cx="3352800" cy="2794001"/>
          </a:xfrm>
          <a:prstGeom prst="rect">
            <a:avLst/>
          </a:prstGeom>
          <a:noFill/>
        </p:spPr>
      </p:pic>
      <p:pic>
        <p:nvPicPr>
          <p:cNvPr id="32772" name="Picture 4" descr="http://homepage.ntlworld.com/ray.hamblett1/nature/natimages/insects/boatman6038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1828800"/>
            <a:ext cx="2956743" cy="2743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ounded Rectangle 9"/>
          <p:cNvSpPr>
            <a:spLocks noChangeArrowheads="1"/>
          </p:cNvSpPr>
          <p:nvPr/>
        </p:nvSpPr>
        <p:spPr bwMode="auto">
          <a:xfrm>
            <a:off x="6400800" y="4648200"/>
            <a:ext cx="2057400" cy="1905000"/>
          </a:xfrm>
          <a:prstGeom prst="roundRect">
            <a:avLst>
              <a:gd name="adj" fmla="val 16667"/>
            </a:avLst>
          </a:prstGeom>
          <a:solidFill>
            <a:srgbClr val="FFFF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2291" name="Title 1"/>
          <p:cNvSpPr>
            <a:spLocks noGrp="1"/>
          </p:cNvSpPr>
          <p:nvPr>
            <p:ph type="title" sz="quarter"/>
          </p:nvPr>
        </p:nvSpPr>
        <p:spPr>
          <a:xfrm>
            <a:off x="685800" y="228600"/>
            <a:ext cx="7772400" cy="762000"/>
          </a:xfrm>
        </p:spPr>
        <p:txBody>
          <a:bodyPr/>
          <a:lstStyle/>
          <a:p>
            <a:pPr eaLnBrk="1" hangingPunct="1"/>
            <a:r>
              <a:rPr lang="en-US" smtClean="0"/>
              <a:t>Attributes of Insects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81000" y="1295400"/>
            <a:ext cx="3810000" cy="1981200"/>
          </a:xfrm>
        </p:spPr>
        <p:txBody>
          <a:bodyPr/>
          <a:lstStyle/>
          <a:p>
            <a:pPr eaLnBrk="1" hangingPunct="1"/>
            <a:r>
              <a:rPr lang="en-US" sz="2400" dirty="0" smtClean="0">
                <a:solidFill>
                  <a:srgbClr val="990099"/>
                </a:solidFill>
              </a:rPr>
              <a:t>Multi-cellular</a:t>
            </a:r>
          </a:p>
          <a:p>
            <a:pPr eaLnBrk="1" hangingPunct="1"/>
            <a:r>
              <a:rPr lang="en-US" sz="2400" dirty="0" smtClean="0">
                <a:solidFill>
                  <a:srgbClr val="990099"/>
                </a:solidFill>
              </a:rPr>
              <a:t>Heterotrophic</a:t>
            </a:r>
          </a:p>
          <a:p>
            <a:pPr eaLnBrk="1" hangingPunct="1"/>
            <a:r>
              <a:rPr lang="en-US" sz="2400" dirty="0" smtClean="0">
                <a:solidFill>
                  <a:srgbClr val="990099"/>
                </a:solidFill>
              </a:rPr>
              <a:t>Arthropod</a:t>
            </a:r>
          </a:p>
          <a:p>
            <a:pPr eaLnBrk="1" hangingPunct="1"/>
            <a:r>
              <a:rPr lang="en-US" sz="2400" dirty="0" smtClean="0">
                <a:solidFill>
                  <a:srgbClr val="990099"/>
                </a:solidFill>
              </a:rPr>
              <a:t>Exoskeleton of </a:t>
            </a:r>
            <a:r>
              <a:rPr lang="en-US" sz="2400" dirty="0" err="1" smtClean="0">
                <a:solidFill>
                  <a:srgbClr val="990099"/>
                </a:solidFill>
              </a:rPr>
              <a:t>scleretized</a:t>
            </a:r>
            <a:r>
              <a:rPr lang="en-US" sz="2400" dirty="0" smtClean="0">
                <a:solidFill>
                  <a:srgbClr val="990099"/>
                </a:solidFill>
              </a:rPr>
              <a:t> cuticle </a:t>
            </a:r>
          </a:p>
          <a:p>
            <a:pPr eaLnBrk="1" hangingPunct="1"/>
            <a:r>
              <a:rPr lang="en-US" sz="2400" dirty="0" smtClean="0">
                <a:solidFill>
                  <a:srgbClr val="990099"/>
                </a:solidFill>
              </a:rPr>
              <a:t>Metamorphosing</a:t>
            </a:r>
          </a:p>
          <a:p>
            <a:pPr eaLnBrk="1" hangingPunct="1"/>
            <a:r>
              <a:rPr lang="en-US" sz="2400" dirty="0" err="1" smtClean="0">
                <a:solidFill>
                  <a:srgbClr val="990099"/>
                </a:solidFill>
              </a:rPr>
              <a:t>Ectotherm</a:t>
            </a:r>
            <a:endParaRPr lang="en-US" sz="2400" dirty="0" smtClean="0">
              <a:solidFill>
                <a:srgbClr val="990099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343400" y="1143000"/>
            <a:ext cx="4495800" cy="1981200"/>
          </a:xfrm>
        </p:spPr>
        <p:txBody>
          <a:bodyPr/>
          <a:lstStyle/>
          <a:p>
            <a:pPr eaLnBrk="1" hangingPunct="1">
              <a:defRPr/>
            </a:pPr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</a:rPr>
              <a:t>Big enough to </a:t>
            </a:r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</a:rPr>
              <a:t>see</a:t>
            </a:r>
            <a:endParaRPr lang="en-US" sz="24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eaLnBrk="1" hangingPunct="1">
              <a:defRPr/>
            </a:pPr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</a:rPr>
              <a:t>Eat other living things</a:t>
            </a:r>
          </a:p>
          <a:p>
            <a:pPr eaLnBrk="1" hangingPunct="1">
              <a:defRPr/>
            </a:pPr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</a:rPr>
              <a:t>Jointed legs</a:t>
            </a:r>
          </a:p>
          <a:p>
            <a:pPr eaLnBrk="1" hangingPunct="1">
              <a:defRPr/>
            </a:pPr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</a:rPr>
              <a:t>Hard outside covering they shed to grow</a:t>
            </a:r>
          </a:p>
          <a:p>
            <a:pPr eaLnBrk="1" hangingPunct="1">
              <a:defRPr/>
            </a:pPr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</a:rPr>
              <a:t>Go through stages</a:t>
            </a:r>
          </a:p>
          <a:p>
            <a:pPr eaLnBrk="1" hangingPunct="1">
              <a:defRPr/>
            </a:pPr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</a:rPr>
              <a:t>Does not produce much internal heat</a:t>
            </a:r>
          </a:p>
          <a:p>
            <a:pPr eaLnBrk="1" hangingPunct="1">
              <a:buFontTx/>
              <a:buNone/>
              <a:defRPr/>
            </a:pPr>
            <a:endParaRPr lang="en-US" sz="2400" dirty="0" smtClean="0"/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914400" y="4572000"/>
            <a:ext cx="5715000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>
              <a:buFont typeface="Arial" charset="0"/>
              <a:buChar char="•"/>
            </a:pPr>
            <a:r>
              <a:rPr lang="en-US" dirty="0">
                <a:solidFill>
                  <a:srgbClr val="C00000"/>
                </a:solidFill>
              </a:rPr>
              <a:t>Hard outer covering</a:t>
            </a:r>
          </a:p>
          <a:p>
            <a:pPr algn="l">
              <a:buFont typeface="Arial" charset="0"/>
              <a:buChar char="•"/>
            </a:pPr>
            <a:r>
              <a:rPr lang="en-US" dirty="0">
                <a:solidFill>
                  <a:srgbClr val="C00000"/>
                </a:solidFill>
              </a:rPr>
              <a:t>Six legs, </a:t>
            </a:r>
            <a:r>
              <a:rPr lang="en-US" dirty="0" err="1">
                <a:solidFill>
                  <a:srgbClr val="C00000"/>
                </a:solidFill>
              </a:rPr>
              <a:t>antenae</a:t>
            </a:r>
            <a:r>
              <a:rPr lang="en-US" dirty="0">
                <a:solidFill>
                  <a:srgbClr val="C00000"/>
                </a:solidFill>
              </a:rPr>
              <a:t>, </a:t>
            </a:r>
            <a:r>
              <a:rPr lang="en-US" dirty="0" smtClean="0">
                <a:solidFill>
                  <a:srgbClr val="C00000"/>
                </a:solidFill>
              </a:rPr>
              <a:t>wings (sometimes)</a:t>
            </a:r>
            <a:r>
              <a:rPr lang="en-US" dirty="0">
                <a:solidFill>
                  <a:srgbClr val="C00000"/>
                </a:solidFill>
              </a:rPr>
              <a:t>	</a:t>
            </a:r>
          </a:p>
          <a:p>
            <a:pPr algn="l">
              <a:buFont typeface="Arial" charset="0"/>
              <a:buChar char="•"/>
            </a:pPr>
            <a:r>
              <a:rPr lang="en-US" dirty="0">
                <a:solidFill>
                  <a:srgbClr val="C00000"/>
                </a:solidFill>
              </a:rPr>
              <a:t>Three body parts</a:t>
            </a:r>
          </a:p>
          <a:p>
            <a:pPr algn="l">
              <a:buFont typeface="Arial" charset="0"/>
              <a:buChar char="•"/>
            </a:pPr>
            <a:endParaRPr lang="en-US" dirty="0">
              <a:solidFill>
                <a:srgbClr val="C00000"/>
              </a:solidFill>
            </a:endParaRPr>
          </a:p>
          <a:p>
            <a:pPr algn="l">
              <a:buFont typeface="Arial" charset="0"/>
              <a:buChar char="•"/>
            </a:pPr>
            <a:endParaRPr lang="en-US" dirty="0"/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914399" y="5303838"/>
            <a:ext cx="4745039" cy="156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 typeface="Arial" charset="0"/>
              <a:buChar char="•"/>
            </a:pPr>
            <a:endParaRPr lang="en-US" dirty="0"/>
          </a:p>
          <a:p>
            <a:pPr algn="l">
              <a:buFont typeface="Arial" charset="0"/>
              <a:buChar char="•"/>
            </a:pPr>
            <a:r>
              <a:rPr lang="en-US" dirty="0">
                <a:solidFill>
                  <a:srgbClr val="C00000"/>
                </a:solidFill>
              </a:rPr>
              <a:t>Change during life cycle</a:t>
            </a:r>
          </a:p>
          <a:p>
            <a:pPr algn="l">
              <a:buFont typeface="Arial" charset="0"/>
              <a:buChar char="•"/>
            </a:pPr>
            <a:r>
              <a:rPr lang="en-US" dirty="0">
                <a:solidFill>
                  <a:srgbClr val="C00000"/>
                </a:solidFill>
              </a:rPr>
              <a:t>Don’t warm their own bodies</a:t>
            </a:r>
          </a:p>
          <a:p>
            <a:endParaRPr lang="en-US" dirty="0"/>
          </a:p>
        </p:txBody>
      </p:sp>
      <p:sp>
        <p:nvSpPr>
          <p:cNvPr id="12296" name="TextBox 8"/>
          <p:cNvSpPr txBox="1">
            <a:spLocks noChangeArrowheads="1"/>
          </p:cNvSpPr>
          <p:nvPr/>
        </p:nvSpPr>
        <p:spPr bwMode="auto">
          <a:xfrm>
            <a:off x="6477000" y="4800600"/>
            <a:ext cx="1806575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/>
              <a:t>Which set of</a:t>
            </a:r>
          </a:p>
          <a:p>
            <a:r>
              <a:rPr lang="en-US" dirty="0"/>
              <a:t>attributes </a:t>
            </a:r>
          </a:p>
          <a:p>
            <a:r>
              <a:rPr lang="en-US" dirty="0"/>
              <a:t>is most </a:t>
            </a:r>
          </a:p>
          <a:p>
            <a:r>
              <a:rPr lang="en-US" dirty="0"/>
              <a:t>appropriate?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55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5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9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9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7" grpId="1"/>
      <p:bldP spid="8" grpId="0"/>
      <p:bldP spid="8" grpId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3794" name="Group 2"/>
          <p:cNvGraphicFramePr>
            <a:graphicFrameLocks noGrp="1"/>
          </p:cNvGraphicFramePr>
          <p:nvPr/>
        </p:nvGraphicFramePr>
        <p:xfrm>
          <a:off x="304800" y="228600"/>
          <a:ext cx="8610600" cy="6498336"/>
        </p:xfrm>
        <a:graphic>
          <a:graphicData uri="http://schemas.openxmlformats.org/drawingml/2006/table">
            <a:tbl>
              <a:tblPr/>
              <a:tblGrid>
                <a:gridCol w="4384675"/>
                <a:gridCol w="4225925"/>
              </a:tblGrid>
              <a:tr h="29638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66"/>
                          </a:solidFill>
                          <a:effectLst/>
                          <a:latin typeface="Times New Roman" charset="0"/>
                        </a:rPr>
                        <a:t>Social conversation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66"/>
                          </a:solidFill>
                          <a:effectLst/>
                          <a:latin typeface="Times New Roman" charset="0"/>
                        </a:rPr>
                        <a:t>(with gestures)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66"/>
                          </a:solidFill>
                          <a:effectLst/>
                          <a:latin typeface="Times New Roman" charset="0"/>
                        </a:rPr>
                        <a:t>Storytelling with props</a:t>
                      </a:r>
                      <a:endParaRPr kumimoji="0" lang="en-US" sz="2100" b="1" i="0" u="none" strike="noStrike" cap="none" normalizeH="0" baseline="0" smtClean="0">
                        <a:ln>
                          <a:noFill/>
                        </a:ln>
                        <a:solidFill>
                          <a:srgbClr val="FF0066"/>
                        </a:solidFill>
                        <a:effectLst/>
                        <a:latin typeface="Times New Roman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</a:endParaRP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66"/>
                          </a:solidFill>
                          <a:effectLst/>
                          <a:latin typeface="Times New Roman" charset="0"/>
                        </a:rPr>
                        <a:t>Social phone call</a:t>
                      </a: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66"/>
                          </a:solidFill>
                          <a:effectLst/>
                          <a:latin typeface="Times New Roman" charset="0"/>
                        </a:rPr>
                        <a:t>Note left on the refrigerator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035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66"/>
                        </a:solidFill>
                        <a:effectLst/>
                        <a:latin typeface="Times New Roman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66"/>
                          </a:solidFill>
                          <a:effectLst/>
                          <a:latin typeface="Times New Roman" charset="0"/>
                        </a:rPr>
                        <a:t>Manipulative math lesson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66"/>
                          </a:solidFill>
                          <a:effectLst/>
                          <a:latin typeface="Times New Roman" charset="0"/>
                        </a:rPr>
                        <a:t>Geography map lesson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66"/>
                        </a:solidFill>
                        <a:effectLst/>
                        <a:latin typeface="Times New Roman" charset="0"/>
                      </a:endParaRP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66"/>
                          </a:solidFill>
                          <a:effectLst/>
                          <a:latin typeface="Times New Roman" charset="0"/>
                        </a:rPr>
                        <a:t>Social studies lecture</a:t>
                      </a: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66"/>
                          </a:solidFill>
                          <a:effectLst/>
                          <a:latin typeface="Times New Roman" charset="0"/>
                        </a:rPr>
                        <a:t>Multiple choice test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3325" name="Text Box 13"/>
          <p:cNvSpPr txBox="1">
            <a:spLocks noChangeArrowheads="1"/>
          </p:cNvSpPr>
          <p:nvPr/>
        </p:nvSpPr>
        <p:spPr bwMode="auto">
          <a:xfrm>
            <a:off x="4343400" y="304800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endParaRPr lang="en-US" sz="1800">
              <a:latin typeface="Arial" charset="0"/>
            </a:endParaRPr>
          </a:p>
        </p:txBody>
      </p:sp>
      <p:sp>
        <p:nvSpPr>
          <p:cNvPr id="13326" name="Text Box 14"/>
          <p:cNvSpPr txBox="1">
            <a:spLocks noChangeArrowheads="1"/>
          </p:cNvSpPr>
          <p:nvPr/>
        </p:nvSpPr>
        <p:spPr bwMode="auto">
          <a:xfrm>
            <a:off x="4519613" y="4648200"/>
            <a:ext cx="18415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endParaRPr lang="en-US" sz="2000" b="1">
              <a:latin typeface="Arial" charset="0"/>
            </a:endParaRPr>
          </a:p>
          <a:p>
            <a:pPr algn="ctr"/>
            <a:endParaRPr lang="en-US" sz="2000" b="1">
              <a:solidFill>
                <a:srgbClr val="0000FF"/>
              </a:solidFill>
              <a:latin typeface="Arial" charset="0"/>
            </a:endParaRPr>
          </a:p>
        </p:txBody>
      </p:sp>
      <p:sp>
        <p:nvSpPr>
          <p:cNvPr id="13327" name="Text Box 15"/>
          <p:cNvSpPr txBox="1">
            <a:spLocks noChangeArrowheads="1"/>
          </p:cNvSpPr>
          <p:nvPr/>
        </p:nvSpPr>
        <p:spPr bwMode="auto">
          <a:xfrm>
            <a:off x="533400" y="2946400"/>
            <a:ext cx="367188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en-US" sz="2000" b="1">
                <a:latin typeface="Arial" charset="0"/>
              </a:rPr>
              <a:t>Context-embedded language</a:t>
            </a:r>
          </a:p>
        </p:txBody>
      </p:sp>
      <p:sp>
        <p:nvSpPr>
          <p:cNvPr id="13328" name="Text Box 16"/>
          <p:cNvSpPr txBox="1">
            <a:spLocks noChangeArrowheads="1"/>
          </p:cNvSpPr>
          <p:nvPr/>
        </p:nvSpPr>
        <p:spPr bwMode="auto">
          <a:xfrm>
            <a:off x="4876800" y="2971800"/>
            <a:ext cx="338931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en-US" sz="2000" b="1">
                <a:latin typeface="Arial" charset="0"/>
              </a:rPr>
              <a:t>Context-reduced language</a:t>
            </a:r>
          </a:p>
        </p:txBody>
      </p:sp>
      <p:sp>
        <p:nvSpPr>
          <p:cNvPr id="13329" name="Rectangle 17"/>
          <p:cNvSpPr>
            <a:spLocks noChangeArrowheads="1"/>
          </p:cNvSpPr>
          <p:nvPr/>
        </p:nvSpPr>
        <p:spPr bwMode="auto">
          <a:xfrm>
            <a:off x="3276600" y="1981200"/>
            <a:ext cx="2895600" cy="7620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3330" name="Text Box 18"/>
          <p:cNvSpPr txBox="1">
            <a:spLocks noChangeArrowheads="1"/>
          </p:cNvSpPr>
          <p:nvPr/>
        </p:nvSpPr>
        <p:spPr bwMode="auto">
          <a:xfrm>
            <a:off x="3276600" y="1981200"/>
            <a:ext cx="283527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2000" b="1">
                <a:solidFill>
                  <a:srgbClr val="0000FF"/>
                </a:solidFill>
                <a:latin typeface="Arial" charset="0"/>
              </a:rPr>
              <a:t>Basic Interpersonal</a:t>
            </a:r>
          </a:p>
          <a:p>
            <a:pPr algn="ctr"/>
            <a:r>
              <a:rPr lang="en-US" sz="2000" b="1">
                <a:solidFill>
                  <a:srgbClr val="0000FF"/>
                </a:solidFill>
                <a:latin typeface="Arial" charset="0"/>
              </a:rPr>
              <a:t>Communication Skills</a:t>
            </a:r>
          </a:p>
        </p:txBody>
      </p:sp>
      <p:sp>
        <p:nvSpPr>
          <p:cNvPr id="13331" name="Rectangle 19"/>
          <p:cNvSpPr>
            <a:spLocks noChangeArrowheads="1"/>
          </p:cNvSpPr>
          <p:nvPr/>
        </p:nvSpPr>
        <p:spPr bwMode="auto">
          <a:xfrm>
            <a:off x="3200400" y="4343400"/>
            <a:ext cx="3048000" cy="8382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000" b="1">
                <a:solidFill>
                  <a:srgbClr val="0000FF"/>
                </a:solidFill>
                <a:latin typeface="Arial" charset="0"/>
              </a:rPr>
              <a:t>Cognitive Academic</a:t>
            </a:r>
          </a:p>
          <a:p>
            <a:pPr algn="ctr"/>
            <a:r>
              <a:rPr lang="en-US" sz="2000" b="1">
                <a:solidFill>
                  <a:srgbClr val="0000FF"/>
                </a:solidFill>
                <a:latin typeface="Arial" charset="0"/>
              </a:rPr>
              <a:t>Language Proficiency</a:t>
            </a:r>
          </a:p>
        </p:txBody>
      </p:sp>
      <p:sp>
        <p:nvSpPr>
          <p:cNvPr id="13332" name="Rectangle 20"/>
          <p:cNvSpPr>
            <a:spLocks noChangeArrowheads="1"/>
          </p:cNvSpPr>
          <p:nvPr/>
        </p:nvSpPr>
        <p:spPr bwMode="auto">
          <a:xfrm>
            <a:off x="2209800" y="381000"/>
            <a:ext cx="5105400" cy="5334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000" b="1">
                <a:latin typeface="Arial" charset="0"/>
              </a:rPr>
              <a:t>Cognitively Undemanding Language</a:t>
            </a:r>
          </a:p>
        </p:txBody>
      </p:sp>
      <p:sp>
        <p:nvSpPr>
          <p:cNvPr id="13333" name="Rectangle 21"/>
          <p:cNvSpPr>
            <a:spLocks noChangeArrowheads="1"/>
          </p:cNvSpPr>
          <p:nvPr/>
        </p:nvSpPr>
        <p:spPr bwMode="auto">
          <a:xfrm>
            <a:off x="2590800" y="5943600"/>
            <a:ext cx="4572000" cy="5334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000" b="1">
                <a:latin typeface="Arial" charset="0"/>
              </a:rPr>
              <a:t>Cognitively Demanding Language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Turning Over A New </a:t>
            </a:r>
            <a:r>
              <a:rPr lang="en-US" sz="4800" smtClean="0">
                <a:solidFill>
                  <a:srgbClr val="33CC33"/>
                </a:solidFill>
                <a:latin typeface="Arial Unicode MS" pitchFamily="34" charset="-128"/>
              </a:rPr>
              <a:t>LEAF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676400"/>
            <a:ext cx="7772400" cy="441960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sz="4000" smtClean="0">
                <a:solidFill>
                  <a:srgbClr val="33CC33"/>
                </a:solidFill>
                <a:latin typeface="Arial Unicode MS" pitchFamily="34" charset="-128"/>
              </a:rPr>
              <a:t>L</a:t>
            </a:r>
            <a:r>
              <a:rPr lang="en-US" sz="2800" smtClean="0"/>
              <a:t>anguage--direct instruction in vocabulary and language patterns (vocabulary may not be the same as for other learners.)</a:t>
            </a:r>
          </a:p>
          <a:p>
            <a:pPr eaLnBrk="1" hangingPunct="1">
              <a:lnSpc>
                <a:spcPct val="80000"/>
              </a:lnSpc>
            </a:pPr>
            <a:r>
              <a:rPr lang="en-US" sz="4000" smtClean="0">
                <a:solidFill>
                  <a:srgbClr val="33CC33"/>
                </a:solidFill>
                <a:latin typeface="Arial Unicode MS" pitchFamily="34" charset="-128"/>
              </a:rPr>
              <a:t>E</a:t>
            </a:r>
            <a:r>
              <a:rPr lang="en-US" sz="2800" smtClean="0"/>
              <a:t>nhanced comprehension and contextualization--several strategies</a:t>
            </a:r>
          </a:p>
          <a:p>
            <a:pPr eaLnBrk="1" hangingPunct="1">
              <a:lnSpc>
                <a:spcPct val="80000"/>
              </a:lnSpc>
            </a:pPr>
            <a:r>
              <a:rPr lang="en-US" sz="4400" smtClean="0">
                <a:solidFill>
                  <a:srgbClr val="33CC33"/>
                </a:solidFill>
                <a:latin typeface="Arial Unicode MS" pitchFamily="34" charset="-128"/>
              </a:rPr>
              <a:t>A</a:t>
            </a:r>
            <a:r>
              <a:rPr lang="en-US" sz="2800" smtClean="0"/>
              <a:t>ffect--keep it positive, acknowledge culture, activate and build on prior knowledge</a:t>
            </a:r>
          </a:p>
          <a:p>
            <a:pPr eaLnBrk="1" hangingPunct="1">
              <a:lnSpc>
                <a:spcPct val="80000"/>
              </a:lnSpc>
            </a:pPr>
            <a:r>
              <a:rPr lang="en-US" sz="4400" smtClean="0">
                <a:solidFill>
                  <a:srgbClr val="33CC33"/>
                </a:solidFill>
                <a:latin typeface="Arial Unicode MS" pitchFamily="34" charset="-128"/>
              </a:rPr>
              <a:t>F</a:t>
            </a:r>
            <a:r>
              <a:rPr lang="en-US" sz="2800" smtClean="0"/>
              <a:t>our modalities Listening, Speaking, Reading, Writing--do not all develop at the same rate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800" smtClean="0">
                <a:solidFill>
                  <a:srgbClr val="990099"/>
                </a:solidFill>
              </a:rPr>
              <a:t>Techniques for Contextualization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34820" name="Rectangle 4"/>
          <p:cNvSpPr>
            <a:spLocks noChangeArrowheads="1"/>
          </p:cNvSpPr>
          <p:nvPr/>
        </p:nvSpPr>
        <p:spPr bwMode="auto">
          <a:xfrm>
            <a:off x="685800" y="1823100"/>
            <a:ext cx="7751763" cy="48320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l">
              <a:buFontTx/>
              <a:buChar char="•"/>
            </a:pPr>
            <a:r>
              <a:rPr lang="en-US" sz="4400" dirty="0"/>
              <a:t>Modeling</a:t>
            </a:r>
          </a:p>
          <a:p>
            <a:pPr algn="l">
              <a:buFontTx/>
              <a:buChar char="•"/>
            </a:pPr>
            <a:r>
              <a:rPr lang="en-US" sz="4400" dirty="0"/>
              <a:t>Hands-on </a:t>
            </a:r>
            <a:r>
              <a:rPr lang="en-US" sz="4400" dirty="0" err="1"/>
              <a:t>manipulatives</a:t>
            </a:r>
            <a:endParaRPr lang="en-US" sz="4400" dirty="0"/>
          </a:p>
          <a:p>
            <a:pPr algn="l">
              <a:buFontTx/>
              <a:buChar char="•"/>
            </a:pPr>
            <a:r>
              <a:rPr lang="en-US" sz="4400" dirty="0" err="1"/>
              <a:t>Realia</a:t>
            </a:r>
            <a:endParaRPr lang="en-US" sz="4400" dirty="0"/>
          </a:p>
          <a:p>
            <a:pPr algn="l">
              <a:buFontTx/>
              <a:buChar char="•"/>
            </a:pPr>
            <a:r>
              <a:rPr lang="en-US" sz="4400" dirty="0"/>
              <a:t>Third party pictures/photos </a:t>
            </a:r>
            <a:r>
              <a:rPr lang="en-US" dirty="0"/>
              <a:t>(Internet)</a:t>
            </a:r>
          </a:p>
          <a:p>
            <a:pPr algn="l">
              <a:buFontTx/>
              <a:buChar char="•"/>
            </a:pPr>
            <a:r>
              <a:rPr lang="en-US" sz="4400" dirty="0"/>
              <a:t>Teacher-made pictures </a:t>
            </a:r>
          </a:p>
          <a:p>
            <a:pPr algn="l">
              <a:buFontTx/>
              <a:buChar char="•"/>
            </a:pPr>
            <a:r>
              <a:rPr lang="en-US" sz="4400" dirty="0" smtClean="0"/>
              <a:t>Document camera/Overhead</a:t>
            </a:r>
          </a:p>
          <a:p>
            <a:pPr algn="l">
              <a:buFontTx/>
              <a:buChar char="•"/>
            </a:pPr>
            <a:r>
              <a:rPr lang="en-US" sz="4400" dirty="0" smtClean="0"/>
              <a:t>Translate Key Terms</a:t>
            </a:r>
            <a:endParaRPr lang="en-US" sz="4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348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348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348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348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348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3482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3482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18" grpId="0"/>
      <p:bldP spid="34820" grpId="0" build="allAtOnce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Translations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8772" y="1981200"/>
            <a:ext cx="8763000" cy="2971800"/>
          </a:xfrm>
        </p:spPr>
        <p:txBody>
          <a:bodyPr/>
          <a:lstStyle/>
          <a:p>
            <a:r>
              <a:rPr lang="en-US" dirty="0" smtClean="0"/>
              <a:t>Translate key terms</a:t>
            </a:r>
          </a:p>
          <a:p>
            <a:r>
              <a:rPr lang="en-US" dirty="0" smtClean="0"/>
              <a:t>Usually instruction is meant to be in English—translation is an assist</a:t>
            </a:r>
          </a:p>
          <a:p>
            <a:r>
              <a:rPr lang="en-US" dirty="0" smtClean="0"/>
              <a:t>Check translations carefully (e.g., back translate)</a:t>
            </a:r>
          </a:p>
          <a:p>
            <a:r>
              <a:rPr lang="en-US" dirty="0" smtClean="0"/>
              <a:t>Support both </a:t>
            </a:r>
            <a:r>
              <a:rPr lang="en-US" smtClean="0"/>
              <a:t>content AND general routines</a:t>
            </a:r>
            <a:endParaRPr lang="en-US" dirty="0" smtClean="0"/>
          </a:p>
          <a:p>
            <a:pPr>
              <a:buNone/>
            </a:pPr>
            <a:endParaRPr lang="en-US" sz="1000" dirty="0" smtClean="0"/>
          </a:p>
          <a:p>
            <a:pPr>
              <a:buNone/>
            </a:pP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258096" y="4919008"/>
            <a:ext cx="8763000" cy="144655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l">
              <a:buNone/>
            </a:pPr>
            <a:r>
              <a:rPr lang="en-US" dirty="0" smtClean="0"/>
              <a:t>Two sites:</a:t>
            </a:r>
          </a:p>
          <a:p>
            <a:pPr algn="l">
              <a:buNone/>
            </a:pPr>
            <a:r>
              <a:rPr lang="en-US" sz="2000" dirty="0" smtClean="0">
                <a:hlinkClick r:id="rId2"/>
              </a:rPr>
              <a:t>http://babelfish.yahoo.com/translate_txt</a:t>
            </a:r>
            <a:endParaRPr lang="en-US" sz="2000" dirty="0" smtClean="0"/>
          </a:p>
          <a:p>
            <a:pPr algn="l">
              <a:buNone/>
            </a:pPr>
            <a:r>
              <a:rPr lang="en-US" sz="2000" dirty="0" smtClean="0">
                <a:hlinkClick r:id="rId3"/>
              </a:rPr>
              <a:t>http://www.worldlingo.com/en/products_services/worldlingo_translator.html</a:t>
            </a:r>
            <a:endParaRPr lang="en-US" sz="2000" dirty="0" smtClean="0"/>
          </a:p>
          <a:p>
            <a:pPr algn="l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spider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 rot="2640000">
            <a:off x="1371600" y="2133600"/>
            <a:ext cx="2986088" cy="3287713"/>
          </a:xfrm>
          <a:noFill/>
        </p:spPr>
      </p:pic>
      <p:pic>
        <p:nvPicPr>
          <p:cNvPr id="16387" name="Picture 3" descr="argiope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648200" y="2438400"/>
            <a:ext cx="4038600" cy="2903538"/>
          </a:xfrm>
          <a:noFill/>
        </p:spPr>
      </p:pic>
      <p:sp>
        <p:nvSpPr>
          <p:cNvPr id="16388" name="Line 4"/>
          <p:cNvSpPr>
            <a:spLocks noChangeShapeType="1"/>
          </p:cNvSpPr>
          <p:nvPr/>
        </p:nvSpPr>
        <p:spPr bwMode="auto">
          <a:xfrm>
            <a:off x="2971800" y="2971800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43013" name="AutoShape 5"/>
          <p:cNvSpPr>
            <a:spLocks noChangeArrowheads="1"/>
          </p:cNvSpPr>
          <p:nvPr/>
        </p:nvSpPr>
        <p:spPr bwMode="auto">
          <a:xfrm rot="2308412">
            <a:off x="3505200" y="3276600"/>
            <a:ext cx="3048000" cy="2514600"/>
          </a:xfrm>
          <a:custGeom>
            <a:avLst/>
            <a:gdLst>
              <a:gd name="T0" fmla="*/ 2439529 w 21600"/>
              <a:gd name="T1" fmla="*/ 0 h 21600"/>
              <a:gd name="T2" fmla="*/ 1830917 w 21600"/>
              <a:gd name="T3" fmla="*/ 718407 h 21600"/>
              <a:gd name="T4" fmla="*/ 870797 w 21600"/>
              <a:gd name="T5" fmla="*/ 1510506 h 21600"/>
              <a:gd name="T6" fmla="*/ 0 w 21600"/>
              <a:gd name="T7" fmla="*/ 2012612 h 21600"/>
              <a:gd name="T8" fmla="*/ 870797 w 21600"/>
              <a:gd name="T9" fmla="*/ 2514600 h 21600"/>
              <a:gd name="T10" fmla="*/ 1741734 w 21600"/>
              <a:gd name="T11" fmla="*/ 2155338 h 21600"/>
              <a:gd name="T12" fmla="*/ 2612531 w 21600"/>
              <a:gd name="T13" fmla="*/ 1436931 h 21600"/>
              <a:gd name="T14" fmla="*/ 3048000 w 21600"/>
              <a:gd name="T15" fmla="*/ 718407 h 21600"/>
              <a:gd name="T16" fmla="*/ 17694720 60000 65536"/>
              <a:gd name="T17" fmla="*/ 11796480 60000 65536"/>
              <a:gd name="T18" fmla="*/ 17694720 60000 65536"/>
              <a:gd name="T19" fmla="*/ 11796480 60000 65536"/>
              <a:gd name="T20" fmla="*/ 5898240 60000 65536"/>
              <a:gd name="T21" fmla="*/ 5898240 60000 65536"/>
              <a:gd name="T22" fmla="*/ 0 60000 65536"/>
              <a:gd name="T23" fmla="*/ 0 60000 65536"/>
              <a:gd name="T24" fmla="*/ 1755 w 21600"/>
              <a:gd name="T25" fmla="*/ 16061 h 21600"/>
              <a:gd name="T26" fmla="*/ 18514 w 21600"/>
              <a:gd name="T27" fmla="*/ 18514 h 216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600" h="21600">
                <a:moveTo>
                  <a:pt x="17288" y="0"/>
                </a:moveTo>
                <a:lnTo>
                  <a:pt x="12975" y="6171"/>
                </a:lnTo>
                <a:lnTo>
                  <a:pt x="16061" y="6171"/>
                </a:lnTo>
                <a:lnTo>
                  <a:pt x="16061" y="16061"/>
                </a:lnTo>
                <a:lnTo>
                  <a:pt x="6171" y="16061"/>
                </a:lnTo>
                <a:lnTo>
                  <a:pt x="6171" y="12975"/>
                </a:lnTo>
                <a:lnTo>
                  <a:pt x="0" y="17288"/>
                </a:lnTo>
                <a:lnTo>
                  <a:pt x="6171" y="21600"/>
                </a:lnTo>
                <a:lnTo>
                  <a:pt x="6171" y="18514"/>
                </a:lnTo>
                <a:lnTo>
                  <a:pt x="18514" y="18514"/>
                </a:lnTo>
                <a:lnTo>
                  <a:pt x="18514" y="6171"/>
                </a:lnTo>
                <a:lnTo>
                  <a:pt x="21600" y="6171"/>
                </a:lnTo>
                <a:close/>
              </a:path>
            </a:pathLst>
          </a:custGeom>
          <a:solidFill>
            <a:srgbClr val="FF66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3014" name="Text Box 6"/>
          <p:cNvSpPr txBox="1">
            <a:spLocks noChangeArrowheads="1"/>
          </p:cNvSpPr>
          <p:nvPr/>
        </p:nvSpPr>
        <p:spPr bwMode="auto">
          <a:xfrm>
            <a:off x="4191000" y="5867400"/>
            <a:ext cx="3810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4400">
                <a:solidFill>
                  <a:srgbClr val="FF6600"/>
                </a:solidFill>
              </a:rPr>
              <a:t>Cephalothorax</a:t>
            </a:r>
          </a:p>
        </p:txBody>
      </p:sp>
      <p:sp>
        <p:nvSpPr>
          <p:cNvPr id="16391" name="Text Box 7"/>
          <p:cNvSpPr txBox="1">
            <a:spLocks noChangeArrowheads="1"/>
          </p:cNvSpPr>
          <p:nvPr/>
        </p:nvSpPr>
        <p:spPr bwMode="auto">
          <a:xfrm>
            <a:off x="3048000" y="685800"/>
            <a:ext cx="4343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/>
          </a:p>
        </p:txBody>
      </p:sp>
      <p:sp>
        <p:nvSpPr>
          <p:cNvPr id="43016" name="Text Box 8"/>
          <p:cNvSpPr txBox="1">
            <a:spLocks noChangeArrowheads="1"/>
          </p:cNvSpPr>
          <p:nvPr/>
        </p:nvSpPr>
        <p:spPr bwMode="auto">
          <a:xfrm>
            <a:off x="5638800" y="1295400"/>
            <a:ext cx="23876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4400">
                <a:solidFill>
                  <a:srgbClr val="0000FF"/>
                </a:solidFill>
              </a:rPr>
              <a:t>Abdomen</a:t>
            </a:r>
          </a:p>
        </p:txBody>
      </p:sp>
      <p:sp>
        <p:nvSpPr>
          <p:cNvPr id="43017" name="AutoShape 9"/>
          <p:cNvSpPr>
            <a:spLocks noChangeArrowheads="1"/>
          </p:cNvSpPr>
          <p:nvPr/>
        </p:nvSpPr>
        <p:spPr bwMode="auto">
          <a:xfrm>
            <a:off x="1752600" y="2286000"/>
            <a:ext cx="762000" cy="1143000"/>
          </a:xfrm>
          <a:prstGeom prst="downArrow">
            <a:avLst>
              <a:gd name="adj1" fmla="val 50000"/>
              <a:gd name="adj2" fmla="val 37500"/>
            </a:avLst>
          </a:prstGeom>
          <a:solidFill>
            <a:srgbClr val="33CC33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vert="eaVert" wrap="none" anchor="ctr"/>
          <a:lstStyle/>
          <a:p>
            <a:endParaRPr lang="en-US"/>
          </a:p>
        </p:txBody>
      </p:sp>
      <p:sp>
        <p:nvSpPr>
          <p:cNvPr id="43018" name="Text Box 10"/>
          <p:cNvSpPr txBox="1">
            <a:spLocks noChangeArrowheads="1"/>
          </p:cNvSpPr>
          <p:nvPr/>
        </p:nvSpPr>
        <p:spPr bwMode="auto">
          <a:xfrm>
            <a:off x="1600200" y="1524000"/>
            <a:ext cx="1052513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4400">
                <a:solidFill>
                  <a:srgbClr val="33CC33"/>
                </a:solidFill>
              </a:rPr>
              <a:t>Leg</a:t>
            </a:r>
          </a:p>
        </p:txBody>
      </p:sp>
      <p:sp>
        <p:nvSpPr>
          <p:cNvPr id="43019" name="AutoShape 11"/>
          <p:cNvSpPr>
            <a:spLocks noChangeArrowheads="1"/>
          </p:cNvSpPr>
          <p:nvPr/>
        </p:nvSpPr>
        <p:spPr bwMode="auto">
          <a:xfrm rot="-8091549">
            <a:off x="3581400" y="1371600"/>
            <a:ext cx="3048000" cy="2895600"/>
          </a:xfrm>
          <a:custGeom>
            <a:avLst/>
            <a:gdLst>
              <a:gd name="T0" fmla="*/ 2439529 w 21600"/>
              <a:gd name="T1" fmla="*/ 0 h 21600"/>
              <a:gd name="T2" fmla="*/ 1830917 w 21600"/>
              <a:gd name="T3" fmla="*/ 827257 h 21600"/>
              <a:gd name="T4" fmla="*/ 870797 w 21600"/>
              <a:gd name="T5" fmla="*/ 1739371 h 21600"/>
              <a:gd name="T6" fmla="*/ 0 w 21600"/>
              <a:gd name="T7" fmla="*/ 2317553 h 21600"/>
              <a:gd name="T8" fmla="*/ 870797 w 21600"/>
              <a:gd name="T9" fmla="*/ 2895600 h 21600"/>
              <a:gd name="T10" fmla="*/ 1741734 w 21600"/>
              <a:gd name="T11" fmla="*/ 2481905 h 21600"/>
              <a:gd name="T12" fmla="*/ 2612531 w 21600"/>
              <a:gd name="T13" fmla="*/ 1654648 h 21600"/>
              <a:gd name="T14" fmla="*/ 3048000 w 21600"/>
              <a:gd name="T15" fmla="*/ 827257 h 21600"/>
              <a:gd name="T16" fmla="*/ 17694720 60000 65536"/>
              <a:gd name="T17" fmla="*/ 11796480 60000 65536"/>
              <a:gd name="T18" fmla="*/ 17694720 60000 65536"/>
              <a:gd name="T19" fmla="*/ 11796480 60000 65536"/>
              <a:gd name="T20" fmla="*/ 5898240 60000 65536"/>
              <a:gd name="T21" fmla="*/ 5898240 60000 65536"/>
              <a:gd name="T22" fmla="*/ 0 60000 65536"/>
              <a:gd name="T23" fmla="*/ 0 60000 65536"/>
              <a:gd name="T24" fmla="*/ 1755 w 21600"/>
              <a:gd name="T25" fmla="*/ 16061 h 21600"/>
              <a:gd name="T26" fmla="*/ 18514 w 21600"/>
              <a:gd name="T27" fmla="*/ 18514 h 216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600" h="21600">
                <a:moveTo>
                  <a:pt x="17288" y="0"/>
                </a:moveTo>
                <a:lnTo>
                  <a:pt x="12975" y="6171"/>
                </a:lnTo>
                <a:lnTo>
                  <a:pt x="16061" y="6171"/>
                </a:lnTo>
                <a:lnTo>
                  <a:pt x="16061" y="16061"/>
                </a:lnTo>
                <a:lnTo>
                  <a:pt x="6171" y="16061"/>
                </a:lnTo>
                <a:lnTo>
                  <a:pt x="6171" y="12975"/>
                </a:lnTo>
                <a:lnTo>
                  <a:pt x="0" y="17288"/>
                </a:lnTo>
                <a:lnTo>
                  <a:pt x="6171" y="21600"/>
                </a:lnTo>
                <a:lnTo>
                  <a:pt x="6171" y="18514"/>
                </a:lnTo>
                <a:lnTo>
                  <a:pt x="18514" y="18514"/>
                </a:lnTo>
                <a:lnTo>
                  <a:pt x="18514" y="6171"/>
                </a:lnTo>
                <a:lnTo>
                  <a:pt x="21600" y="6171"/>
                </a:lnTo>
                <a:close/>
              </a:path>
            </a:pathLst>
          </a:custGeom>
          <a:solidFill>
            <a:srgbClr val="0000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vert="eaVert" wrap="none" anchor="ctr"/>
          <a:lstStyle/>
          <a:p>
            <a:pPr algn="ctr"/>
            <a:endParaRPr lang="en-US"/>
          </a:p>
        </p:txBody>
      </p:sp>
      <p:sp>
        <p:nvSpPr>
          <p:cNvPr id="43020" name="Text Box 12"/>
          <p:cNvSpPr txBox="1">
            <a:spLocks noChangeArrowheads="1"/>
          </p:cNvSpPr>
          <p:nvPr/>
        </p:nvSpPr>
        <p:spPr bwMode="auto">
          <a:xfrm>
            <a:off x="935038" y="331788"/>
            <a:ext cx="2687637" cy="823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4800"/>
              <a:t>Arachnids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30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30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30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30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30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30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30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30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30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30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30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30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430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013" grpId="0" animBg="1"/>
      <p:bldP spid="43014" grpId="0"/>
      <p:bldP spid="43016" grpId="0"/>
      <p:bldP spid="43017" grpId="0" animBg="1"/>
      <p:bldP spid="43018" grpId="0"/>
      <p:bldP spid="43019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Line 12"/>
          <p:cNvSpPr>
            <a:spLocks noChangeShapeType="1"/>
          </p:cNvSpPr>
          <p:nvPr/>
        </p:nvSpPr>
        <p:spPr bwMode="auto">
          <a:xfrm>
            <a:off x="2971800" y="2971800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7411" name="Text Box 16"/>
          <p:cNvSpPr txBox="1">
            <a:spLocks noChangeArrowheads="1"/>
          </p:cNvSpPr>
          <p:nvPr/>
        </p:nvSpPr>
        <p:spPr bwMode="auto">
          <a:xfrm>
            <a:off x="3048000" y="685800"/>
            <a:ext cx="4343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/>
          </a:p>
        </p:txBody>
      </p:sp>
      <p:sp>
        <p:nvSpPr>
          <p:cNvPr id="36886" name="Text Box 22"/>
          <p:cNvSpPr txBox="1">
            <a:spLocks noChangeArrowheads="1"/>
          </p:cNvSpPr>
          <p:nvPr/>
        </p:nvSpPr>
        <p:spPr bwMode="auto">
          <a:xfrm>
            <a:off x="457200" y="228600"/>
            <a:ext cx="8153400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 sz="3600"/>
              <a:t>Using the LEAF model, and techniques for contextualization, design a lesson in which students compare the attributes of Insects with the attributes of Arachnids. </a:t>
            </a:r>
          </a:p>
        </p:txBody>
      </p:sp>
      <p:pic>
        <p:nvPicPr>
          <p:cNvPr id="17413" name="Picture 24" descr="roach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3048000"/>
            <a:ext cx="3371850" cy="2090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4" name="Picture 2" descr="spider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>
          <a:xfrm rot="2640000">
            <a:off x="4989513" y="2994025"/>
            <a:ext cx="2986087" cy="3287713"/>
          </a:xfr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68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spider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 rot="2640000">
            <a:off x="1371600" y="2133600"/>
            <a:ext cx="2986088" cy="3287713"/>
          </a:xfrm>
          <a:noFill/>
        </p:spPr>
      </p:pic>
      <p:pic>
        <p:nvPicPr>
          <p:cNvPr id="18435" name="Picture 3" descr="argiope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648200" y="2438400"/>
            <a:ext cx="4038600" cy="2903538"/>
          </a:xfrm>
          <a:noFill/>
        </p:spPr>
      </p:pic>
      <p:sp>
        <p:nvSpPr>
          <p:cNvPr id="18436" name="Line 4"/>
          <p:cNvSpPr>
            <a:spLocks noChangeShapeType="1"/>
          </p:cNvSpPr>
          <p:nvPr/>
        </p:nvSpPr>
        <p:spPr bwMode="auto">
          <a:xfrm>
            <a:off x="2971800" y="2971800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8437" name="AutoShape 5"/>
          <p:cNvSpPr>
            <a:spLocks noChangeArrowheads="1"/>
          </p:cNvSpPr>
          <p:nvPr/>
        </p:nvSpPr>
        <p:spPr bwMode="auto">
          <a:xfrm rot="2308412">
            <a:off x="3505200" y="3276600"/>
            <a:ext cx="3048000" cy="2514600"/>
          </a:xfrm>
          <a:custGeom>
            <a:avLst/>
            <a:gdLst>
              <a:gd name="T0" fmla="*/ 2439529 w 21600"/>
              <a:gd name="T1" fmla="*/ 0 h 21600"/>
              <a:gd name="T2" fmla="*/ 1830917 w 21600"/>
              <a:gd name="T3" fmla="*/ 718407 h 21600"/>
              <a:gd name="T4" fmla="*/ 870797 w 21600"/>
              <a:gd name="T5" fmla="*/ 1510506 h 21600"/>
              <a:gd name="T6" fmla="*/ 0 w 21600"/>
              <a:gd name="T7" fmla="*/ 2012612 h 21600"/>
              <a:gd name="T8" fmla="*/ 870797 w 21600"/>
              <a:gd name="T9" fmla="*/ 2514600 h 21600"/>
              <a:gd name="T10" fmla="*/ 1741734 w 21600"/>
              <a:gd name="T11" fmla="*/ 2155338 h 21600"/>
              <a:gd name="T12" fmla="*/ 2612531 w 21600"/>
              <a:gd name="T13" fmla="*/ 1436931 h 21600"/>
              <a:gd name="T14" fmla="*/ 3048000 w 21600"/>
              <a:gd name="T15" fmla="*/ 718407 h 21600"/>
              <a:gd name="T16" fmla="*/ 17694720 60000 65536"/>
              <a:gd name="T17" fmla="*/ 11796480 60000 65536"/>
              <a:gd name="T18" fmla="*/ 17694720 60000 65536"/>
              <a:gd name="T19" fmla="*/ 11796480 60000 65536"/>
              <a:gd name="T20" fmla="*/ 5898240 60000 65536"/>
              <a:gd name="T21" fmla="*/ 5898240 60000 65536"/>
              <a:gd name="T22" fmla="*/ 0 60000 65536"/>
              <a:gd name="T23" fmla="*/ 0 60000 65536"/>
              <a:gd name="T24" fmla="*/ 1755 w 21600"/>
              <a:gd name="T25" fmla="*/ 16061 h 21600"/>
              <a:gd name="T26" fmla="*/ 18514 w 21600"/>
              <a:gd name="T27" fmla="*/ 18514 h 216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600" h="21600">
                <a:moveTo>
                  <a:pt x="17288" y="0"/>
                </a:moveTo>
                <a:lnTo>
                  <a:pt x="12975" y="6171"/>
                </a:lnTo>
                <a:lnTo>
                  <a:pt x="16061" y="6171"/>
                </a:lnTo>
                <a:lnTo>
                  <a:pt x="16061" y="16061"/>
                </a:lnTo>
                <a:lnTo>
                  <a:pt x="6171" y="16061"/>
                </a:lnTo>
                <a:lnTo>
                  <a:pt x="6171" y="12975"/>
                </a:lnTo>
                <a:lnTo>
                  <a:pt x="0" y="17288"/>
                </a:lnTo>
                <a:lnTo>
                  <a:pt x="6171" y="21600"/>
                </a:lnTo>
                <a:lnTo>
                  <a:pt x="6171" y="18514"/>
                </a:lnTo>
                <a:lnTo>
                  <a:pt x="18514" y="18514"/>
                </a:lnTo>
                <a:lnTo>
                  <a:pt x="18514" y="6171"/>
                </a:lnTo>
                <a:lnTo>
                  <a:pt x="21600" y="6171"/>
                </a:lnTo>
                <a:close/>
              </a:path>
            </a:pathLst>
          </a:custGeom>
          <a:solidFill>
            <a:srgbClr val="FF66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8438" name="Text Box 6"/>
          <p:cNvSpPr txBox="1">
            <a:spLocks noChangeArrowheads="1"/>
          </p:cNvSpPr>
          <p:nvPr/>
        </p:nvSpPr>
        <p:spPr bwMode="auto">
          <a:xfrm>
            <a:off x="4191000" y="5867400"/>
            <a:ext cx="3810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4400">
                <a:solidFill>
                  <a:srgbClr val="FF6600"/>
                </a:solidFill>
              </a:rPr>
              <a:t>Cephalothorax</a:t>
            </a:r>
          </a:p>
        </p:txBody>
      </p:sp>
      <p:sp>
        <p:nvSpPr>
          <p:cNvPr id="18439" name="Text Box 7"/>
          <p:cNvSpPr txBox="1">
            <a:spLocks noChangeArrowheads="1"/>
          </p:cNvSpPr>
          <p:nvPr/>
        </p:nvSpPr>
        <p:spPr bwMode="auto">
          <a:xfrm>
            <a:off x="3048000" y="685800"/>
            <a:ext cx="4343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/>
          </a:p>
        </p:txBody>
      </p:sp>
      <p:sp>
        <p:nvSpPr>
          <p:cNvPr id="18440" name="Text Box 8"/>
          <p:cNvSpPr txBox="1">
            <a:spLocks noChangeArrowheads="1"/>
          </p:cNvSpPr>
          <p:nvPr/>
        </p:nvSpPr>
        <p:spPr bwMode="auto">
          <a:xfrm>
            <a:off x="5638800" y="1295400"/>
            <a:ext cx="23876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4400">
                <a:solidFill>
                  <a:srgbClr val="0000FF"/>
                </a:solidFill>
              </a:rPr>
              <a:t>Abdomen</a:t>
            </a:r>
          </a:p>
        </p:txBody>
      </p:sp>
      <p:sp>
        <p:nvSpPr>
          <p:cNvPr id="18441" name="AutoShape 9"/>
          <p:cNvSpPr>
            <a:spLocks noChangeArrowheads="1"/>
          </p:cNvSpPr>
          <p:nvPr/>
        </p:nvSpPr>
        <p:spPr bwMode="auto">
          <a:xfrm>
            <a:off x="1752600" y="2286000"/>
            <a:ext cx="762000" cy="1143000"/>
          </a:xfrm>
          <a:prstGeom prst="downArrow">
            <a:avLst>
              <a:gd name="adj1" fmla="val 50000"/>
              <a:gd name="adj2" fmla="val 37500"/>
            </a:avLst>
          </a:prstGeom>
          <a:solidFill>
            <a:srgbClr val="33CC33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vert="eaVert" wrap="none" anchor="ctr"/>
          <a:lstStyle/>
          <a:p>
            <a:endParaRPr lang="en-US"/>
          </a:p>
        </p:txBody>
      </p:sp>
      <p:sp>
        <p:nvSpPr>
          <p:cNvPr id="18442" name="Text Box 10"/>
          <p:cNvSpPr txBox="1">
            <a:spLocks noChangeArrowheads="1"/>
          </p:cNvSpPr>
          <p:nvPr/>
        </p:nvSpPr>
        <p:spPr bwMode="auto">
          <a:xfrm>
            <a:off x="1600200" y="1524000"/>
            <a:ext cx="1052513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4400">
                <a:solidFill>
                  <a:srgbClr val="33CC33"/>
                </a:solidFill>
              </a:rPr>
              <a:t>Leg</a:t>
            </a:r>
          </a:p>
        </p:txBody>
      </p:sp>
      <p:sp>
        <p:nvSpPr>
          <p:cNvPr id="18443" name="AutoShape 11"/>
          <p:cNvSpPr>
            <a:spLocks noChangeArrowheads="1"/>
          </p:cNvSpPr>
          <p:nvPr/>
        </p:nvSpPr>
        <p:spPr bwMode="auto">
          <a:xfrm rot="-8091549">
            <a:off x="3581400" y="1371600"/>
            <a:ext cx="3048000" cy="2895600"/>
          </a:xfrm>
          <a:custGeom>
            <a:avLst/>
            <a:gdLst>
              <a:gd name="T0" fmla="*/ 2439529 w 21600"/>
              <a:gd name="T1" fmla="*/ 0 h 21600"/>
              <a:gd name="T2" fmla="*/ 1830917 w 21600"/>
              <a:gd name="T3" fmla="*/ 827257 h 21600"/>
              <a:gd name="T4" fmla="*/ 870797 w 21600"/>
              <a:gd name="T5" fmla="*/ 1739371 h 21600"/>
              <a:gd name="T6" fmla="*/ 0 w 21600"/>
              <a:gd name="T7" fmla="*/ 2317553 h 21600"/>
              <a:gd name="T8" fmla="*/ 870797 w 21600"/>
              <a:gd name="T9" fmla="*/ 2895600 h 21600"/>
              <a:gd name="T10" fmla="*/ 1741734 w 21600"/>
              <a:gd name="T11" fmla="*/ 2481905 h 21600"/>
              <a:gd name="T12" fmla="*/ 2612531 w 21600"/>
              <a:gd name="T13" fmla="*/ 1654648 h 21600"/>
              <a:gd name="T14" fmla="*/ 3048000 w 21600"/>
              <a:gd name="T15" fmla="*/ 827257 h 21600"/>
              <a:gd name="T16" fmla="*/ 17694720 60000 65536"/>
              <a:gd name="T17" fmla="*/ 11796480 60000 65536"/>
              <a:gd name="T18" fmla="*/ 17694720 60000 65536"/>
              <a:gd name="T19" fmla="*/ 11796480 60000 65536"/>
              <a:gd name="T20" fmla="*/ 5898240 60000 65536"/>
              <a:gd name="T21" fmla="*/ 5898240 60000 65536"/>
              <a:gd name="T22" fmla="*/ 0 60000 65536"/>
              <a:gd name="T23" fmla="*/ 0 60000 65536"/>
              <a:gd name="T24" fmla="*/ 1755 w 21600"/>
              <a:gd name="T25" fmla="*/ 16061 h 21600"/>
              <a:gd name="T26" fmla="*/ 18514 w 21600"/>
              <a:gd name="T27" fmla="*/ 18514 h 216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600" h="21600">
                <a:moveTo>
                  <a:pt x="17288" y="0"/>
                </a:moveTo>
                <a:lnTo>
                  <a:pt x="12975" y="6171"/>
                </a:lnTo>
                <a:lnTo>
                  <a:pt x="16061" y="6171"/>
                </a:lnTo>
                <a:lnTo>
                  <a:pt x="16061" y="16061"/>
                </a:lnTo>
                <a:lnTo>
                  <a:pt x="6171" y="16061"/>
                </a:lnTo>
                <a:lnTo>
                  <a:pt x="6171" y="12975"/>
                </a:lnTo>
                <a:lnTo>
                  <a:pt x="0" y="17288"/>
                </a:lnTo>
                <a:lnTo>
                  <a:pt x="6171" y="21600"/>
                </a:lnTo>
                <a:lnTo>
                  <a:pt x="6171" y="18514"/>
                </a:lnTo>
                <a:lnTo>
                  <a:pt x="18514" y="18514"/>
                </a:lnTo>
                <a:lnTo>
                  <a:pt x="18514" y="6171"/>
                </a:lnTo>
                <a:lnTo>
                  <a:pt x="21600" y="6171"/>
                </a:lnTo>
                <a:close/>
              </a:path>
            </a:pathLst>
          </a:custGeom>
          <a:solidFill>
            <a:srgbClr val="0000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vert="eaVert" wrap="none" anchor="ctr"/>
          <a:lstStyle/>
          <a:p>
            <a:pPr algn="ctr"/>
            <a:endParaRPr lang="en-US"/>
          </a:p>
        </p:txBody>
      </p:sp>
      <p:sp>
        <p:nvSpPr>
          <p:cNvPr id="18444" name="Text Box 12"/>
          <p:cNvSpPr txBox="1">
            <a:spLocks noChangeArrowheads="1"/>
          </p:cNvSpPr>
          <p:nvPr/>
        </p:nvSpPr>
        <p:spPr bwMode="auto">
          <a:xfrm>
            <a:off x="935038" y="331788"/>
            <a:ext cx="2687637" cy="823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4800"/>
              <a:t>Arachnids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1447800" y="0"/>
          <a:ext cx="7162800" cy="6858000"/>
        </p:xfrm>
        <a:graphic>
          <a:graphicData uri="http://schemas.openxmlformats.org/presentationml/2006/ole">
            <p:oleObj spid="_x0000_s1026" name="Picture" r:id="rId4" imgW="7162920" imgH="6858000" progId="Word.Picture.8">
              <p:embed/>
            </p:oleObj>
          </a:graphicData>
        </a:graphic>
      </p:graphicFrame>
      <p:sp>
        <p:nvSpPr>
          <p:cNvPr id="15363" name="Text Box 3"/>
          <p:cNvSpPr txBox="1">
            <a:spLocks noChangeArrowheads="1"/>
          </p:cNvSpPr>
          <p:nvPr/>
        </p:nvSpPr>
        <p:spPr bwMode="auto">
          <a:xfrm>
            <a:off x="2895600" y="3048000"/>
            <a:ext cx="1219200" cy="155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9600" b="1"/>
              <a:t>L</a:t>
            </a:r>
          </a:p>
        </p:txBody>
      </p:sp>
      <p:sp>
        <p:nvSpPr>
          <p:cNvPr id="15364" name="Text Box 4"/>
          <p:cNvSpPr txBox="1">
            <a:spLocks noChangeArrowheads="1"/>
          </p:cNvSpPr>
          <p:nvPr/>
        </p:nvSpPr>
        <p:spPr bwMode="auto">
          <a:xfrm>
            <a:off x="3581400" y="1600200"/>
            <a:ext cx="1066800" cy="1433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8800" b="1"/>
              <a:t>E</a:t>
            </a:r>
          </a:p>
        </p:txBody>
      </p:sp>
      <p:sp>
        <p:nvSpPr>
          <p:cNvPr id="15365" name="Text Box 5"/>
          <p:cNvSpPr txBox="1">
            <a:spLocks noChangeArrowheads="1"/>
          </p:cNvSpPr>
          <p:nvPr/>
        </p:nvSpPr>
        <p:spPr bwMode="auto">
          <a:xfrm>
            <a:off x="5257800" y="1524000"/>
            <a:ext cx="990600" cy="1433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en-US" sz="8800" b="1"/>
              <a:t>A</a:t>
            </a:r>
          </a:p>
        </p:txBody>
      </p:sp>
      <p:sp>
        <p:nvSpPr>
          <p:cNvPr id="15366" name="Text Box 6"/>
          <p:cNvSpPr txBox="1">
            <a:spLocks noChangeArrowheads="1"/>
          </p:cNvSpPr>
          <p:nvPr/>
        </p:nvSpPr>
        <p:spPr bwMode="auto">
          <a:xfrm>
            <a:off x="6019800" y="3276600"/>
            <a:ext cx="838200" cy="1433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8800" b="1"/>
              <a:t>F</a:t>
            </a:r>
          </a:p>
        </p:txBody>
      </p:sp>
      <p:sp>
        <p:nvSpPr>
          <p:cNvPr id="15367" name="Text Box 7"/>
          <p:cNvSpPr txBox="1">
            <a:spLocks noChangeArrowheads="1"/>
          </p:cNvSpPr>
          <p:nvPr/>
        </p:nvSpPr>
        <p:spPr bwMode="auto">
          <a:xfrm>
            <a:off x="533400" y="4343400"/>
            <a:ext cx="2895600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3200"/>
              <a:t>Language</a:t>
            </a:r>
          </a:p>
          <a:p>
            <a:pPr algn="l">
              <a:spcBef>
                <a:spcPct val="50000"/>
              </a:spcBef>
            </a:pPr>
            <a:r>
              <a:rPr lang="en-US" sz="3200"/>
              <a:t>Instruction</a:t>
            </a:r>
          </a:p>
        </p:txBody>
      </p:sp>
      <p:sp>
        <p:nvSpPr>
          <p:cNvPr id="15368" name="Text Box 8"/>
          <p:cNvSpPr txBox="1">
            <a:spLocks noChangeArrowheads="1"/>
          </p:cNvSpPr>
          <p:nvPr/>
        </p:nvSpPr>
        <p:spPr bwMode="auto">
          <a:xfrm>
            <a:off x="228600" y="381000"/>
            <a:ext cx="3352800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3200"/>
              <a:t>Enhance</a:t>
            </a:r>
          </a:p>
          <a:p>
            <a:pPr algn="l">
              <a:spcBef>
                <a:spcPct val="50000"/>
              </a:spcBef>
            </a:pPr>
            <a:r>
              <a:rPr lang="en-US" sz="3200"/>
              <a:t>Comprehension</a:t>
            </a:r>
          </a:p>
        </p:txBody>
      </p:sp>
      <p:sp>
        <p:nvSpPr>
          <p:cNvPr id="15369" name="Text Box 9"/>
          <p:cNvSpPr txBox="1">
            <a:spLocks noChangeArrowheads="1"/>
          </p:cNvSpPr>
          <p:nvPr/>
        </p:nvSpPr>
        <p:spPr bwMode="auto">
          <a:xfrm>
            <a:off x="7086600" y="609600"/>
            <a:ext cx="16764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3200"/>
              <a:t>Affect</a:t>
            </a:r>
          </a:p>
        </p:txBody>
      </p:sp>
      <p:sp>
        <p:nvSpPr>
          <p:cNvPr id="15370" name="Text Box 10"/>
          <p:cNvSpPr txBox="1">
            <a:spLocks noChangeArrowheads="1"/>
          </p:cNvSpPr>
          <p:nvPr/>
        </p:nvSpPr>
        <p:spPr bwMode="auto">
          <a:xfrm>
            <a:off x="7010400" y="4495800"/>
            <a:ext cx="2133600" cy="2043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3200"/>
              <a:t>Four </a:t>
            </a:r>
          </a:p>
          <a:p>
            <a:pPr algn="l">
              <a:spcBef>
                <a:spcPct val="50000"/>
              </a:spcBef>
            </a:pPr>
            <a:r>
              <a:rPr lang="en-US" sz="3200"/>
              <a:t>Modalities</a:t>
            </a:r>
          </a:p>
          <a:p>
            <a:pPr algn="l">
              <a:spcBef>
                <a:spcPct val="50000"/>
              </a:spcBef>
            </a:pPr>
            <a:endParaRPr lang="en-US" sz="3200"/>
          </a:p>
        </p:txBody>
      </p:sp>
    </p:spTree>
  </p:cSld>
  <p:clrMapOvr>
    <a:masterClrMapping/>
  </p:clrMapOvr>
  <p:transition spd="med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3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3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3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53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53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53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53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53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53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53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53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53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53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53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3" grpId="0" autoUpdateAnimBg="0"/>
      <p:bldP spid="15364" grpId="0" autoUpdateAnimBg="0"/>
      <p:bldP spid="15365" grpId="0" autoUpdateAnimBg="0"/>
      <p:bldP spid="15366" grpId="0" autoUpdateAnimBg="0"/>
      <p:bldP spid="15367" grpId="0" autoUpdateAnimBg="0"/>
      <p:bldP spid="15368" grpId="0" autoUpdateAnimBg="0"/>
      <p:bldP spid="15369" grpId="0" autoUpdateAnimBg="0"/>
      <p:bldP spid="15370" grpId="0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52400"/>
            <a:ext cx="7772400" cy="1219200"/>
          </a:xfrm>
        </p:spPr>
        <p:txBody>
          <a:bodyPr/>
          <a:lstStyle/>
          <a:p>
            <a:pPr eaLnBrk="1" hangingPunct="1"/>
            <a:r>
              <a:rPr lang="en-US" smtClean="0"/>
              <a:t>The Experience of being ELL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371600"/>
            <a:ext cx="8229600" cy="54864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800" smtClean="0"/>
              <a:t>Teachers assume the ease/difficulty of a task</a:t>
            </a:r>
          </a:p>
          <a:p>
            <a:pPr eaLnBrk="1" hangingPunct="1">
              <a:lnSpc>
                <a:spcPct val="90000"/>
              </a:lnSpc>
            </a:pPr>
            <a:r>
              <a:rPr lang="en-US" sz="2800" smtClean="0"/>
              <a:t>Teachers misinterpret behavior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400" smtClean="0"/>
              <a:t>talking in class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400" smtClean="0"/>
              <a:t>looking at others’ papers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400" smtClean="0"/>
              <a:t>non-participation</a:t>
            </a:r>
          </a:p>
          <a:p>
            <a:pPr eaLnBrk="1" hangingPunct="1">
              <a:lnSpc>
                <a:spcPct val="90000"/>
              </a:lnSpc>
            </a:pPr>
            <a:r>
              <a:rPr lang="en-US" sz="2800" smtClean="0"/>
              <a:t>Teachers misdiagnose the need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400" smtClean="0"/>
              <a:t>reading problem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400" smtClean="0"/>
              <a:t>learning disability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400" smtClean="0"/>
              <a:t>motivation issue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400" smtClean="0"/>
              <a:t>home support (or non-support)</a:t>
            </a:r>
          </a:p>
          <a:p>
            <a:pPr eaLnBrk="1" hangingPunct="1">
              <a:lnSpc>
                <a:spcPct val="90000"/>
              </a:lnSpc>
            </a:pPr>
            <a:r>
              <a:rPr lang="en-US" sz="2800" smtClean="0"/>
              <a:t>Teachers send subtle cues for a silent contract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400" smtClean="0"/>
              <a:t>“Sit in your seat and stay quiet, don’t be a distraction, and I won’t hassle you.”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5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51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51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512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512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512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512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512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 build="p" autoUpdateAnimBg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81000" y="152400"/>
            <a:ext cx="8305800" cy="1004888"/>
          </a:xfrm>
        </p:spPr>
        <p:txBody>
          <a:bodyPr/>
          <a:lstStyle/>
          <a:p>
            <a:pPr eaLnBrk="1" hangingPunct="1">
              <a:defRPr/>
            </a:pPr>
            <a:r>
              <a:rPr lang="en-US" sz="8500" b="1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L</a:t>
            </a:r>
            <a:r>
              <a:rPr lang="en-US" sz="5400" b="1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anguage Instruction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81000" y="1371600"/>
            <a:ext cx="8305800" cy="129540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en-US" sz="3600" smtClean="0">
                <a:latin typeface="Comic Sans MS" pitchFamily="66" charset="0"/>
              </a:rPr>
              <a:t>Plan activities for directly teaching vocabulary and language structures</a:t>
            </a:r>
          </a:p>
        </p:txBody>
      </p:sp>
      <p:sp>
        <p:nvSpPr>
          <p:cNvPr id="19460" name="Text Box 4"/>
          <p:cNvSpPr txBox="1">
            <a:spLocks noChangeArrowheads="1"/>
          </p:cNvSpPr>
          <p:nvPr/>
        </p:nvSpPr>
        <p:spPr bwMode="auto">
          <a:xfrm>
            <a:off x="4479925" y="4624388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endParaRPr lang="en-US" sz="1800">
              <a:latin typeface="Comic Sans MS" pitchFamily="66" charset="0"/>
            </a:endParaRPr>
          </a:p>
        </p:txBody>
      </p:sp>
      <p:sp>
        <p:nvSpPr>
          <p:cNvPr id="19461" name="Rectangle 5"/>
          <p:cNvSpPr>
            <a:spLocks noChangeArrowheads="1"/>
          </p:cNvSpPr>
          <p:nvPr/>
        </p:nvSpPr>
        <p:spPr bwMode="auto">
          <a:xfrm>
            <a:off x="685800" y="2819400"/>
            <a:ext cx="7620000" cy="1863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l">
              <a:lnSpc>
                <a:spcPct val="80000"/>
              </a:lnSpc>
              <a:spcBef>
                <a:spcPct val="20000"/>
              </a:spcBef>
              <a:buFontTx/>
              <a:buChar char="•"/>
            </a:pPr>
            <a:r>
              <a:rPr lang="en-US" sz="2600">
                <a:latin typeface="Comic Sans MS" pitchFamily="66" charset="0"/>
              </a:rPr>
              <a:t>Label classroom</a:t>
            </a:r>
          </a:p>
          <a:p>
            <a:pPr algn="l">
              <a:lnSpc>
                <a:spcPct val="80000"/>
              </a:lnSpc>
              <a:spcBef>
                <a:spcPct val="20000"/>
              </a:spcBef>
              <a:buFontTx/>
              <a:buChar char="•"/>
            </a:pPr>
            <a:r>
              <a:rPr lang="en-US" sz="2600">
                <a:latin typeface="Comic Sans MS" pitchFamily="66" charset="0"/>
              </a:rPr>
              <a:t>Ask and answer yes/no questions</a:t>
            </a:r>
          </a:p>
          <a:p>
            <a:pPr algn="l">
              <a:lnSpc>
                <a:spcPct val="80000"/>
              </a:lnSpc>
              <a:spcBef>
                <a:spcPct val="20000"/>
              </a:spcBef>
              <a:buFontTx/>
              <a:buChar char="•"/>
            </a:pPr>
            <a:r>
              <a:rPr lang="en-US" sz="2600">
                <a:latin typeface="Comic Sans MS" pitchFamily="66" charset="0"/>
              </a:rPr>
              <a:t>Parroting</a:t>
            </a:r>
          </a:p>
          <a:p>
            <a:pPr algn="l">
              <a:lnSpc>
                <a:spcPct val="80000"/>
              </a:lnSpc>
              <a:spcBef>
                <a:spcPct val="20000"/>
              </a:spcBef>
              <a:buFontTx/>
              <a:buChar char="•"/>
            </a:pPr>
            <a:r>
              <a:rPr lang="en-US" sz="2600">
                <a:latin typeface="Comic Sans MS" pitchFamily="66" charset="0"/>
              </a:rPr>
              <a:t>Illustrating vocabulary</a:t>
            </a:r>
          </a:p>
          <a:p>
            <a:pPr algn="l">
              <a:lnSpc>
                <a:spcPct val="80000"/>
              </a:lnSpc>
              <a:spcBef>
                <a:spcPct val="20000"/>
              </a:spcBef>
              <a:buFontTx/>
              <a:buChar char="•"/>
            </a:pPr>
            <a:r>
              <a:rPr lang="en-US" sz="2600">
                <a:latin typeface="Comic Sans MS" pitchFamily="66" charset="0"/>
              </a:rPr>
              <a:t>Word walls</a:t>
            </a:r>
          </a:p>
          <a:p>
            <a:pPr algn="l">
              <a:lnSpc>
                <a:spcPct val="80000"/>
              </a:lnSpc>
              <a:spcBef>
                <a:spcPct val="20000"/>
              </a:spcBef>
              <a:buFontTx/>
              <a:buChar char="•"/>
            </a:pPr>
            <a:r>
              <a:rPr lang="en-US" sz="2600">
                <a:latin typeface="Comic Sans MS" pitchFamily="66" charset="0"/>
              </a:rPr>
              <a:t>Word games</a:t>
            </a:r>
          </a:p>
          <a:p>
            <a:pPr algn="l">
              <a:lnSpc>
                <a:spcPct val="80000"/>
              </a:lnSpc>
              <a:spcBef>
                <a:spcPct val="20000"/>
              </a:spcBef>
              <a:buFontTx/>
              <a:buChar char="•"/>
            </a:pPr>
            <a:r>
              <a:rPr lang="en-US" sz="2600">
                <a:latin typeface="Comic Sans MS" pitchFamily="66" charset="0"/>
              </a:rPr>
              <a:t>Rhymes, chants, songs</a:t>
            </a:r>
          </a:p>
          <a:p>
            <a:pPr algn="l">
              <a:lnSpc>
                <a:spcPct val="80000"/>
              </a:lnSpc>
              <a:spcBef>
                <a:spcPct val="20000"/>
              </a:spcBef>
              <a:buFontTx/>
              <a:buChar char="•"/>
            </a:pPr>
            <a:r>
              <a:rPr lang="en-US" sz="2600">
                <a:latin typeface="Comic Sans MS" pitchFamily="66" charset="0"/>
              </a:rPr>
              <a:t>Build background knowledge</a:t>
            </a:r>
          </a:p>
          <a:p>
            <a:pPr algn="ctr">
              <a:lnSpc>
                <a:spcPct val="80000"/>
              </a:lnSpc>
              <a:spcBef>
                <a:spcPct val="20000"/>
              </a:spcBef>
              <a:buFont typeface="Wingdings" pitchFamily="2" charset="2"/>
              <a:buNone/>
            </a:pPr>
            <a:endParaRPr lang="en-US" sz="260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04800" y="228600"/>
            <a:ext cx="8610600" cy="900113"/>
          </a:xfrm>
        </p:spPr>
        <p:txBody>
          <a:bodyPr/>
          <a:lstStyle/>
          <a:p>
            <a:pPr eaLnBrk="1" hangingPunct="1">
              <a:defRPr/>
            </a:pPr>
            <a:r>
              <a:rPr lang="en-US" sz="8500" b="1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E</a:t>
            </a:r>
            <a:r>
              <a:rPr lang="en-US" sz="5400" b="1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nhance Comprehension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1143000"/>
            <a:ext cx="8001000" cy="118110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en-US" sz="3600" smtClean="0">
                <a:latin typeface="Comic Sans MS" pitchFamily="66" charset="0"/>
              </a:rPr>
              <a:t>Connect learning to real life language and experiences</a:t>
            </a:r>
            <a:endParaRPr lang="en-US" sz="4000" smtClean="0">
              <a:latin typeface="Comic Sans MS" pitchFamily="66" charset="0"/>
            </a:endParaRPr>
          </a:p>
        </p:txBody>
      </p:sp>
      <p:sp>
        <p:nvSpPr>
          <p:cNvPr id="20484" name="Text Box 4"/>
          <p:cNvSpPr txBox="1">
            <a:spLocks noChangeArrowheads="1"/>
          </p:cNvSpPr>
          <p:nvPr/>
        </p:nvSpPr>
        <p:spPr bwMode="auto">
          <a:xfrm>
            <a:off x="4479925" y="4819650"/>
            <a:ext cx="1841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endParaRPr lang="en-US" sz="2000">
              <a:latin typeface="Comic Sans MS" pitchFamily="66" charset="0"/>
            </a:endParaRPr>
          </a:p>
        </p:txBody>
      </p:sp>
      <p:sp>
        <p:nvSpPr>
          <p:cNvPr id="20485" name="Text Box 5"/>
          <p:cNvSpPr txBox="1">
            <a:spLocks noChangeArrowheads="1"/>
          </p:cNvSpPr>
          <p:nvPr/>
        </p:nvSpPr>
        <p:spPr bwMode="auto">
          <a:xfrm>
            <a:off x="4479925" y="4667250"/>
            <a:ext cx="1841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endParaRPr lang="en-US" sz="2000">
              <a:latin typeface="Comic Sans MS" pitchFamily="66" charset="0"/>
            </a:endParaRPr>
          </a:p>
        </p:txBody>
      </p:sp>
      <p:sp>
        <p:nvSpPr>
          <p:cNvPr id="20486" name="Rectangle 6"/>
          <p:cNvSpPr>
            <a:spLocks noChangeArrowheads="1"/>
          </p:cNvSpPr>
          <p:nvPr/>
        </p:nvSpPr>
        <p:spPr bwMode="auto">
          <a:xfrm>
            <a:off x="685800" y="2514600"/>
            <a:ext cx="8458200" cy="25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l">
              <a:lnSpc>
                <a:spcPct val="80000"/>
              </a:lnSpc>
              <a:spcBef>
                <a:spcPct val="20000"/>
              </a:spcBef>
              <a:buFontTx/>
              <a:buChar char="•"/>
            </a:pPr>
            <a:r>
              <a:rPr lang="en-US" sz="2600">
                <a:latin typeface="Comic Sans MS" pitchFamily="66" charset="0"/>
              </a:rPr>
              <a:t>ABC (Activity Before Content)</a:t>
            </a:r>
          </a:p>
          <a:p>
            <a:pPr algn="l">
              <a:lnSpc>
                <a:spcPct val="80000"/>
              </a:lnSpc>
              <a:spcBef>
                <a:spcPct val="20000"/>
              </a:spcBef>
              <a:buFontTx/>
              <a:buChar char="•"/>
            </a:pPr>
            <a:r>
              <a:rPr lang="en-US" sz="2600">
                <a:latin typeface="Comic Sans MS" pitchFamily="66" charset="0"/>
              </a:rPr>
              <a:t>Diagrams / pictures / visuals</a:t>
            </a:r>
          </a:p>
          <a:p>
            <a:pPr algn="l">
              <a:lnSpc>
                <a:spcPct val="80000"/>
              </a:lnSpc>
              <a:spcBef>
                <a:spcPct val="20000"/>
              </a:spcBef>
              <a:buFontTx/>
              <a:buChar char="•"/>
            </a:pPr>
            <a:r>
              <a:rPr lang="en-US" sz="2600">
                <a:latin typeface="Comic Sans MS" pitchFamily="66" charset="0"/>
              </a:rPr>
              <a:t>Connect to background knowledge</a:t>
            </a:r>
          </a:p>
          <a:p>
            <a:pPr algn="l">
              <a:spcBef>
                <a:spcPct val="20000"/>
              </a:spcBef>
              <a:buFontTx/>
              <a:buChar char="•"/>
            </a:pPr>
            <a:r>
              <a:rPr lang="en-US" sz="2600">
                <a:latin typeface="Comic Sans MS" pitchFamily="66" charset="0"/>
              </a:rPr>
              <a:t>Manipulatives / realia  </a:t>
            </a:r>
          </a:p>
          <a:p>
            <a:pPr algn="l">
              <a:spcBef>
                <a:spcPct val="20000"/>
              </a:spcBef>
              <a:buFontTx/>
              <a:buChar char="•"/>
            </a:pPr>
            <a:r>
              <a:rPr lang="en-US" sz="2600">
                <a:latin typeface="Comic Sans MS" pitchFamily="66" charset="0"/>
              </a:rPr>
              <a:t>Vocabulary games (memory, bingo, scavenger hunt)</a:t>
            </a:r>
          </a:p>
          <a:p>
            <a:pPr algn="l">
              <a:spcBef>
                <a:spcPct val="20000"/>
              </a:spcBef>
              <a:buFontTx/>
              <a:buChar char="•"/>
            </a:pPr>
            <a:r>
              <a:rPr lang="en-US" sz="2600">
                <a:latin typeface="Comic Sans MS" pitchFamily="66" charset="0"/>
              </a:rPr>
              <a:t>Model and demonstrate</a:t>
            </a:r>
          </a:p>
          <a:p>
            <a:pPr algn="l">
              <a:spcBef>
                <a:spcPct val="20000"/>
              </a:spcBef>
              <a:buFontTx/>
              <a:buChar char="•"/>
            </a:pPr>
            <a:r>
              <a:rPr lang="en-US" sz="2600">
                <a:latin typeface="Comic Sans MS" pitchFamily="66" charset="0"/>
              </a:rPr>
              <a:t>Repeat, rephrase, paraphrase</a:t>
            </a:r>
          </a:p>
          <a:p>
            <a:pPr algn="l">
              <a:spcBef>
                <a:spcPct val="20000"/>
              </a:spcBef>
              <a:buFontTx/>
              <a:buChar char="•"/>
            </a:pPr>
            <a:r>
              <a:rPr lang="en-US" sz="2600">
                <a:latin typeface="Comic Sans MS" pitchFamily="66" charset="0"/>
              </a:rPr>
              <a:t>Gestures, facial expressions, body language</a:t>
            </a:r>
          </a:p>
          <a:p>
            <a:pPr algn="l">
              <a:spcBef>
                <a:spcPct val="20000"/>
              </a:spcBef>
              <a:buFontTx/>
              <a:buChar char="•"/>
            </a:pPr>
            <a:r>
              <a:rPr lang="en-US" sz="2600">
                <a:latin typeface="Comic Sans MS" pitchFamily="66" charset="0"/>
              </a:rPr>
              <a:t>Speak slowly and clearly</a:t>
            </a:r>
          </a:p>
          <a:p>
            <a:pPr algn="l">
              <a:spcBef>
                <a:spcPct val="20000"/>
              </a:spcBef>
              <a:buFontTx/>
              <a:buChar char="•"/>
            </a:pPr>
            <a:endParaRPr lang="en-US" sz="260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438400" y="0"/>
            <a:ext cx="4419600" cy="1219200"/>
          </a:xfrm>
        </p:spPr>
        <p:txBody>
          <a:bodyPr/>
          <a:lstStyle/>
          <a:p>
            <a:pPr eaLnBrk="1" hangingPunct="1">
              <a:defRPr/>
            </a:pPr>
            <a:r>
              <a:rPr lang="en-US" sz="8500" b="1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A</a:t>
            </a:r>
            <a:r>
              <a:rPr lang="en-US" sz="6000" b="1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ffect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066800" y="1143000"/>
            <a:ext cx="7315200" cy="80010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en-US" sz="3600" smtClean="0">
                <a:latin typeface="Comic Sans MS" pitchFamily="66" charset="0"/>
              </a:rPr>
              <a:t>Keep the learning fun!</a:t>
            </a:r>
          </a:p>
          <a:p>
            <a:pPr eaLnBrk="1" hangingPunct="1">
              <a:buFont typeface="Wingdings" pitchFamily="2" charset="2"/>
              <a:buNone/>
            </a:pPr>
            <a:endParaRPr lang="en-US" smtClean="0">
              <a:latin typeface="Comic Sans MS" pitchFamily="66" charset="0"/>
            </a:endParaRPr>
          </a:p>
        </p:txBody>
      </p:sp>
      <p:sp>
        <p:nvSpPr>
          <p:cNvPr id="21508" name="Rectangle 4"/>
          <p:cNvSpPr>
            <a:spLocks noChangeArrowheads="1"/>
          </p:cNvSpPr>
          <p:nvPr/>
        </p:nvSpPr>
        <p:spPr bwMode="auto">
          <a:xfrm>
            <a:off x="609600" y="1981200"/>
            <a:ext cx="8001000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l">
              <a:spcBef>
                <a:spcPct val="20000"/>
              </a:spcBef>
              <a:buFontTx/>
              <a:buChar char="•"/>
            </a:pPr>
            <a:r>
              <a:rPr lang="en-US">
                <a:latin typeface="Comic Sans MS" pitchFamily="66" charset="0"/>
              </a:rPr>
              <a:t>Build in routines</a:t>
            </a:r>
          </a:p>
          <a:p>
            <a:pPr algn="l">
              <a:spcBef>
                <a:spcPct val="20000"/>
              </a:spcBef>
              <a:buFontTx/>
              <a:buChar char="•"/>
            </a:pPr>
            <a:r>
              <a:rPr lang="en-US">
                <a:latin typeface="Comic Sans MS" pitchFamily="66" charset="0"/>
              </a:rPr>
              <a:t>Total physical response (TPR)</a:t>
            </a:r>
          </a:p>
          <a:p>
            <a:pPr algn="l">
              <a:spcBef>
                <a:spcPct val="20000"/>
              </a:spcBef>
              <a:buFontTx/>
              <a:buChar char="•"/>
            </a:pPr>
            <a:r>
              <a:rPr lang="en-US">
                <a:latin typeface="Comic Sans MS" pitchFamily="66" charset="0"/>
              </a:rPr>
              <a:t>Increase motivation, self esteem </a:t>
            </a:r>
          </a:p>
          <a:p>
            <a:pPr algn="l">
              <a:spcBef>
                <a:spcPct val="20000"/>
              </a:spcBef>
              <a:buFontTx/>
              <a:buChar char="•"/>
            </a:pPr>
            <a:r>
              <a:rPr lang="en-US">
                <a:latin typeface="Comic Sans MS" pitchFamily="66" charset="0"/>
              </a:rPr>
              <a:t>Lower anxiety</a:t>
            </a:r>
          </a:p>
          <a:p>
            <a:pPr algn="l">
              <a:spcBef>
                <a:spcPct val="20000"/>
              </a:spcBef>
              <a:buFontTx/>
              <a:buChar char="•"/>
            </a:pPr>
            <a:r>
              <a:rPr lang="en-US">
                <a:latin typeface="Comic Sans MS" pitchFamily="66" charset="0"/>
              </a:rPr>
              <a:t>Actively involve each student</a:t>
            </a:r>
          </a:p>
          <a:p>
            <a:pPr algn="l">
              <a:spcBef>
                <a:spcPct val="20000"/>
              </a:spcBef>
              <a:buFontTx/>
              <a:buChar char="•"/>
            </a:pPr>
            <a:r>
              <a:rPr lang="en-US">
                <a:latin typeface="Comic Sans MS" pitchFamily="66" charset="0"/>
              </a:rPr>
              <a:t>Activate background knowledge</a:t>
            </a:r>
          </a:p>
          <a:p>
            <a:pPr algn="l">
              <a:spcBef>
                <a:spcPct val="20000"/>
              </a:spcBef>
              <a:buFontTx/>
              <a:buChar char="•"/>
            </a:pPr>
            <a:r>
              <a:rPr lang="en-US">
                <a:latin typeface="Comic Sans MS" pitchFamily="66" charset="0"/>
              </a:rPr>
              <a:t>Play culturally diverse music</a:t>
            </a:r>
          </a:p>
          <a:p>
            <a:pPr algn="l">
              <a:spcBef>
                <a:spcPct val="20000"/>
              </a:spcBef>
              <a:buFontTx/>
              <a:buChar char="•"/>
            </a:pPr>
            <a:r>
              <a:rPr lang="en-US">
                <a:latin typeface="Comic Sans MS" pitchFamily="66" charset="0"/>
              </a:rPr>
              <a:t>Play games</a:t>
            </a:r>
          </a:p>
          <a:p>
            <a:pPr algn="l">
              <a:spcBef>
                <a:spcPct val="20000"/>
              </a:spcBef>
              <a:buFontTx/>
              <a:buChar char="•"/>
            </a:pPr>
            <a:r>
              <a:rPr lang="en-US">
                <a:latin typeface="Comic Sans MS" pitchFamily="66" charset="0"/>
              </a:rPr>
              <a:t>Buddy helper</a:t>
            </a:r>
          </a:p>
          <a:p>
            <a:pPr algn="l">
              <a:spcBef>
                <a:spcPct val="20000"/>
              </a:spcBef>
              <a:buFontTx/>
              <a:buChar char="•"/>
            </a:pPr>
            <a:r>
              <a:rPr lang="en-US">
                <a:latin typeface="Comic Sans MS" pitchFamily="66" charset="0"/>
              </a:rPr>
              <a:t>Parental involvement / guest speakers and readers</a:t>
            </a:r>
          </a:p>
          <a:p>
            <a:pPr algn="l">
              <a:spcBef>
                <a:spcPct val="20000"/>
              </a:spcBef>
              <a:buFontTx/>
              <a:buChar char="•"/>
            </a:pPr>
            <a:endParaRPr lang="en-US">
              <a:latin typeface="Comic Sans MS" pitchFamily="66" charset="0"/>
            </a:endParaRPr>
          </a:p>
          <a:p>
            <a:pPr algn="ctr">
              <a:spcBef>
                <a:spcPct val="20000"/>
              </a:spcBef>
              <a:buFontTx/>
              <a:buChar char="•"/>
            </a:pPr>
            <a:endParaRPr lang="en-US">
              <a:latin typeface="Comic Sans MS" pitchFamily="66" charset="0"/>
            </a:endParaRPr>
          </a:p>
          <a:p>
            <a:pPr algn="ctr">
              <a:spcBef>
                <a:spcPct val="20000"/>
              </a:spcBef>
              <a:buFont typeface="Wingdings" pitchFamily="2" charset="2"/>
              <a:buNone/>
            </a:pPr>
            <a:endParaRPr lang="en-US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371600" y="152400"/>
            <a:ext cx="6553200" cy="1008063"/>
          </a:xfrm>
        </p:spPr>
        <p:txBody>
          <a:bodyPr/>
          <a:lstStyle/>
          <a:p>
            <a:pPr eaLnBrk="1" hangingPunct="1">
              <a:defRPr/>
            </a:pPr>
            <a:r>
              <a:rPr lang="en-US" sz="8500" b="1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F</a:t>
            </a:r>
            <a:r>
              <a:rPr lang="en-US" sz="5400" b="1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our Modalities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57200" y="1143000"/>
            <a:ext cx="8382000" cy="137160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en-US" sz="3600" smtClean="0">
                <a:latin typeface="Comic Sans MS" pitchFamily="66" charset="0"/>
              </a:rPr>
              <a:t>Integrate listening, speaking, reading, and writing into content area lessons</a:t>
            </a:r>
            <a:endParaRPr lang="en-US" sz="2800" smtClean="0">
              <a:latin typeface="Comic Sans MS" pitchFamily="66" charset="0"/>
            </a:endParaRPr>
          </a:p>
        </p:txBody>
      </p:sp>
      <p:sp>
        <p:nvSpPr>
          <p:cNvPr id="22532" name="Text Box 4"/>
          <p:cNvSpPr txBox="1">
            <a:spLocks noChangeArrowheads="1"/>
          </p:cNvSpPr>
          <p:nvPr/>
        </p:nvSpPr>
        <p:spPr bwMode="auto">
          <a:xfrm>
            <a:off x="609600" y="2590800"/>
            <a:ext cx="7848600" cy="552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buFontTx/>
              <a:buChar char="•"/>
            </a:pPr>
            <a:r>
              <a:rPr lang="en-US" sz="2600">
                <a:latin typeface="Comic Sans MS" pitchFamily="66" charset="0"/>
              </a:rPr>
              <a:t>Cooperative learning</a:t>
            </a:r>
          </a:p>
          <a:p>
            <a:pPr algn="l">
              <a:buFontTx/>
              <a:buChar char="•"/>
            </a:pPr>
            <a:r>
              <a:rPr lang="en-US" sz="2600">
                <a:latin typeface="Comic Sans MS" pitchFamily="66" charset="0"/>
              </a:rPr>
              <a:t>Graphic organizers</a:t>
            </a:r>
          </a:p>
          <a:p>
            <a:pPr algn="l">
              <a:buFontTx/>
              <a:buChar char="•"/>
            </a:pPr>
            <a:r>
              <a:rPr lang="en-US" sz="2600">
                <a:latin typeface="Comic Sans MS" pitchFamily="66" charset="0"/>
              </a:rPr>
              <a:t>Partner reading</a:t>
            </a:r>
          </a:p>
          <a:p>
            <a:pPr algn="l">
              <a:buFontTx/>
              <a:buChar char="•"/>
            </a:pPr>
            <a:r>
              <a:rPr lang="en-US" sz="2600">
                <a:latin typeface="Comic Sans MS" pitchFamily="66" charset="0"/>
              </a:rPr>
              <a:t>Choral / Echo reading</a:t>
            </a:r>
          </a:p>
          <a:p>
            <a:pPr algn="l">
              <a:buFontTx/>
              <a:buChar char="•"/>
            </a:pPr>
            <a:r>
              <a:rPr lang="en-US" sz="2600">
                <a:latin typeface="Comic Sans MS" pitchFamily="66" charset="0"/>
              </a:rPr>
              <a:t>Model speaking and writing</a:t>
            </a:r>
          </a:p>
          <a:p>
            <a:pPr algn="l">
              <a:buFontTx/>
              <a:buChar char="•"/>
            </a:pPr>
            <a:r>
              <a:rPr lang="en-US" sz="2600">
                <a:latin typeface="Comic Sans MS" pitchFamily="66" charset="0"/>
              </a:rPr>
              <a:t>Learning centers</a:t>
            </a:r>
          </a:p>
          <a:p>
            <a:pPr algn="l">
              <a:buFontTx/>
              <a:buChar char="•"/>
            </a:pPr>
            <a:r>
              <a:rPr lang="en-US" sz="2600">
                <a:latin typeface="Comic Sans MS" pitchFamily="66" charset="0"/>
              </a:rPr>
              <a:t>Language Experience Approach (LEA)</a:t>
            </a:r>
          </a:p>
          <a:p>
            <a:pPr algn="l">
              <a:buFontTx/>
              <a:buChar char="•"/>
            </a:pPr>
            <a:r>
              <a:rPr lang="en-US" sz="2600">
                <a:latin typeface="Comic Sans MS" pitchFamily="66" charset="0"/>
              </a:rPr>
              <a:t>Reader’s theater / role play</a:t>
            </a:r>
          </a:p>
          <a:p>
            <a:pPr algn="l">
              <a:buFontTx/>
              <a:buChar char="•"/>
            </a:pPr>
            <a:r>
              <a:rPr lang="en-US" sz="2600">
                <a:latin typeface="Comic Sans MS" pitchFamily="66" charset="0"/>
              </a:rPr>
              <a:t>Author’s chair (sharing time)</a:t>
            </a:r>
          </a:p>
          <a:p>
            <a:pPr algn="l">
              <a:buFontTx/>
              <a:buChar char="•"/>
            </a:pPr>
            <a:endParaRPr lang="en-US" sz="2600">
              <a:latin typeface="Comic Sans MS" pitchFamily="66" charset="0"/>
            </a:endParaRPr>
          </a:p>
          <a:p>
            <a:pPr algn="l">
              <a:buFontTx/>
              <a:buChar char="•"/>
            </a:pPr>
            <a:endParaRPr lang="en-US">
              <a:latin typeface="Comic Sans MS" pitchFamily="66" charset="0"/>
            </a:endParaRPr>
          </a:p>
          <a:p>
            <a:pPr algn="l">
              <a:buFontTx/>
              <a:buChar char="•"/>
            </a:pPr>
            <a:endParaRPr lang="en-US">
              <a:latin typeface="Comic Sans MS" pitchFamily="66" charset="0"/>
            </a:endParaRPr>
          </a:p>
          <a:p>
            <a:pPr algn="l">
              <a:buFontTx/>
              <a:buChar char="•"/>
            </a:pPr>
            <a:endParaRPr lang="en-US">
              <a:latin typeface="Comic Sans MS" pitchFamily="66" charset="0"/>
            </a:endParaRPr>
          </a:p>
          <a:p>
            <a:pPr algn="l">
              <a:buFontTx/>
              <a:buChar char="•"/>
            </a:pPr>
            <a:endParaRPr lang="en-US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 b="1" i="1" smtClean="0"/>
              <a:t>When planning for ELLs, consider these questions: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8001000" cy="4114800"/>
          </a:xfrm>
        </p:spPr>
        <p:txBody>
          <a:bodyPr/>
          <a:lstStyle/>
          <a:p>
            <a:pPr marL="609600" indent="-609600" eaLnBrk="1" hangingPunct="1">
              <a:lnSpc>
                <a:spcPct val="90000"/>
              </a:lnSpc>
              <a:buFontTx/>
              <a:buNone/>
            </a:pPr>
            <a:r>
              <a:rPr lang="en-US" b="1" dirty="0" smtClean="0">
                <a:solidFill>
                  <a:srgbClr val="FF0000"/>
                </a:solidFill>
                <a:latin typeface="Comic Sans MS" pitchFamily="66" charset="0"/>
              </a:rPr>
              <a:t>L</a:t>
            </a:r>
            <a:r>
              <a:rPr lang="en-US" dirty="0" smtClean="0">
                <a:latin typeface="Comic Sans MS" pitchFamily="66" charset="0"/>
              </a:rPr>
              <a:t>	</a:t>
            </a:r>
            <a:r>
              <a:rPr lang="en-US" dirty="0" smtClean="0"/>
              <a:t>How can the lesson include some language instruction? </a:t>
            </a:r>
          </a:p>
          <a:p>
            <a:pPr marL="609600" indent="-609600" eaLnBrk="1" hangingPunct="1">
              <a:lnSpc>
                <a:spcPct val="90000"/>
              </a:lnSpc>
              <a:buFontTx/>
              <a:buNone/>
            </a:pPr>
            <a:r>
              <a:rPr lang="en-US" b="1" dirty="0" smtClean="0">
                <a:solidFill>
                  <a:srgbClr val="FF0000"/>
                </a:solidFill>
                <a:latin typeface="Comic Sans MS" pitchFamily="66" charset="0"/>
              </a:rPr>
              <a:t>E</a:t>
            </a:r>
            <a:r>
              <a:rPr lang="en-US" dirty="0" smtClean="0"/>
              <a:t>	How can the lesson content enhance comprehension?</a:t>
            </a:r>
          </a:p>
          <a:p>
            <a:pPr marL="609600" indent="-609600" eaLnBrk="1" hangingPunct="1">
              <a:lnSpc>
                <a:spcPct val="90000"/>
              </a:lnSpc>
              <a:buFontTx/>
              <a:buNone/>
            </a:pPr>
            <a:r>
              <a:rPr lang="en-US" b="1" dirty="0" smtClean="0">
                <a:solidFill>
                  <a:srgbClr val="FF0000"/>
                </a:solidFill>
                <a:latin typeface="Comic Sans MS" pitchFamily="66" charset="0"/>
              </a:rPr>
              <a:t>A</a:t>
            </a:r>
            <a:r>
              <a:rPr lang="en-US" dirty="0" smtClean="0"/>
              <a:t>	How can the lesson maintain a positive affect?</a:t>
            </a:r>
          </a:p>
          <a:p>
            <a:pPr marL="609600" indent="-609600" eaLnBrk="1" hangingPunct="1">
              <a:lnSpc>
                <a:spcPct val="90000"/>
              </a:lnSpc>
              <a:buFontTx/>
              <a:buNone/>
            </a:pPr>
            <a:r>
              <a:rPr lang="en-US" b="1" dirty="0" smtClean="0">
                <a:solidFill>
                  <a:srgbClr val="FF0000"/>
                </a:solidFill>
                <a:latin typeface="Comic Sans MS" pitchFamily="66" charset="0"/>
              </a:rPr>
              <a:t>F</a:t>
            </a:r>
            <a:r>
              <a:rPr lang="en-US" b="1" dirty="0" smtClean="0"/>
              <a:t>	</a:t>
            </a:r>
            <a:r>
              <a:rPr lang="en-US" dirty="0" smtClean="0"/>
              <a:t>How can the lesson include the four modalities?</a:t>
            </a:r>
          </a:p>
        </p:txBody>
      </p:sp>
      <p:pic>
        <p:nvPicPr>
          <p:cNvPr id="23556" name="Picture 4" descr="j0236240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67600" y="4800600"/>
            <a:ext cx="1184275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random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The Experience of being ELL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Like all learners, a </a:t>
            </a:r>
            <a:r>
              <a:rPr lang="en-US" smtClean="0">
                <a:solidFill>
                  <a:schemeClr val="accent2"/>
                </a:solidFill>
              </a:rPr>
              <a:t>motivated</a:t>
            </a:r>
            <a:r>
              <a:rPr lang="en-US" smtClean="0"/>
              <a:t> ELL student will use whatever tools are available as she/he strives to make sense of the world.</a:t>
            </a:r>
          </a:p>
          <a:p>
            <a:pPr lvl="1" eaLnBrk="1" hangingPunct="1"/>
            <a:r>
              <a:rPr lang="en-US" smtClean="0"/>
              <a:t>prior schema</a:t>
            </a:r>
          </a:p>
          <a:p>
            <a:pPr lvl="1" eaLnBrk="1" hangingPunct="1"/>
            <a:r>
              <a:rPr lang="en-US" smtClean="0"/>
              <a:t>peer modeling (a.k.a. scouting, looking on)</a:t>
            </a:r>
          </a:p>
          <a:p>
            <a:pPr lvl="1" eaLnBrk="1" hangingPunct="1"/>
            <a:r>
              <a:rPr lang="en-US" smtClean="0"/>
              <a:t>active peer support (e.g., translation)</a:t>
            </a:r>
          </a:p>
          <a:p>
            <a:pPr lvl="1" eaLnBrk="1" hangingPunct="1"/>
            <a:r>
              <a:rPr lang="en-US" smtClean="0"/>
              <a:t>adult support</a:t>
            </a:r>
          </a:p>
          <a:p>
            <a:pPr lvl="1" eaLnBrk="1" hangingPunct="1"/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The Experience of being ELL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Motivation can be damaged by:       </a:t>
            </a:r>
          </a:p>
          <a:p>
            <a:pPr lvl="1" eaLnBrk="1" hangingPunct="1"/>
            <a:r>
              <a:rPr lang="en-US" smtClean="0"/>
              <a:t>Perception of low likelihood for success</a:t>
            </a:r>
          </a:p>
          <a:p>
            <a:pPr lvl="1" eaLnBrk="1" hangingPunct="1"/>
            <a:r>
              <a:rPr lang="en-US" smtClean="0"/>
              <a:t>Embarrassment</a:t>
            </a:r>
          </a:p>
          <a:p>
            <a:pPr lvl="1" eaLnBrk="1" hangingPunct="1"/>
            <a:r>
              <a:rPr lang="en-US" smtClean="0"/>
              <a:t>Confrontation</a:t>
            </a:r>
          </a:p>
          <a:p>
            <a:pPr lvl="1" eaLnBrk="1" hangingPunct="1"/>
            <a:r>
              <a:rPr lang="en-US" smtClean="0"/>
              <a:t>Extrinsic reward and/or punishment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2057400"/>
          </a:xfrm>
        </p:spPr>
        <p:txBody>
          <a:bodyPr/>
          <a:lstStyle/>
          <a:p>
            <a:pPr eaLnBrk="1" hangingPunct="1"/>
            <a:r>
              <a:rPr lang="en-US" smtClean="0"/>
              <a:t>Draw a picture of</a:t>
            </a:r>
            <a:br>
              <a:rPr lang="en-US" smtClean="0"/>
            </a:br>
            <a:r>
              <a:rPr lang="en-US" i="1" smtClean="0"/>
              <a:t>Acheta domesticus</a:t>
            </a:r>
            <a:br>
              <a:rPr lang="en-US" i="1" smtClean="0"/>
            </a:br>
            <a:r>
              <a:rPr lang="en-US" smtClean="0"/>
              <a:t>include details</a:t>
            </a:r>
          </a:p>
        </p:txBody>
      </p:sp>
      <p:sp>
        <p:nvSpPr>
          <p:cNvPr id="7171" name="Rectangle 3"/>
          <p:cNvSpPr>
            <a:spLocks noChangeArrowheads="1"/>
          </p:cNvSpPr>
          <p:nvPr/>
        </p:nvSpPr>
        <p:spPr bwMode="auto">
          <a:xfrm>
            <a:off x="2393950" y="1708150"/>
            <a:ext cx="18415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endParaRPr lang="en-US" sz="4400">
              <a:solidFill>
                <a:schemeClr val="tx2"/>
              </a:solidFill>
            </a:endParaRPr>
          </a:p>
        </p:txBody>
      </p:sp>
      <p:pic>
        <p:nvPicPr>
          <p:cNvPr id="7172" name="Picture 4" descr="housecricket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7800" y="2286000"/>
            <a:ext cx="6553200" cy="350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3" name="Text Box 5"/>
          <p:cNvSpPr txBox="1">
            <a:spLocks noChangeArrowheads="1"/>
          </p:cNvSpPr>
          <p:nvPr/>
        </p:nvSpPr>
        <p:spPr bwMode="auto">
          <a:xfrm>
            <a:off x="762000" y="5943600"/>
            <a:ext cx="26670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4000">
                <a:solidFill>
                  <a:srgbClr val="990099"/>
                </a:solidFill>
              </a:rPr>
              <a:t>귀뚜라미</a:t>
            </a:r>
          </a:p>
        </p:txBody>
      </p:sp>
      <p:sp>
        <p:nvSpPr>
          <p:cNvPr id="7174" name="Text Box 6"/>
          <p:cNvSpPr txBox="1">
            <a:spLocks noChangeArrowheads="1"/>
          </p:cNvSpPr>
          <p:nvPr/>
        </p:nvSpPr>
        <p:spPr bwMode="auto">
          <a:xfrm>
            <a:off x="4038600" y="5867400"/>
            <a:ext cx="1395413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4400">
                <a:solidFill>
                  <a:srgbClr val="FF0000"/>
                </a:solidFill>
              </a:rPr>
              <a:t>grillo</a:t>
            </a:r>
          </a:p>
        </p:txBody>
      </p:sp>
      <p:sp>
        <p:nvSpPr>
          <p:cNvPr id="7175" name="Text Box 7"/>
          <p:cNvSpPr txBox="1">
            <a:spLocks noChangeArrowheads="1"/>
          </p:cNvSpPr>
          <p:nvPr/>
        </p:nvSpPr>
        <p:spPr bwMode="auto">
          <a:xfrm>
            <a:off x="6248400" y="5867400"/>
            <a:ext cx="1703388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4400">
                <a:solidFill>
                  <a:srgbClr val="0000FF"/>
                </a:solidFill>
              </a:rPr>
              <a:t>cricket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7" dur="2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2057400"/>
          </a:xfrm>
        </p:spPr>
        <p:txBody>
          <a:bodyPr/>
          <a:lstStyle/>
          <a:p>
            <a:pPr eaLnBrk="1" hangingPunct="1"/>
            <a:r>
              <a:rPr lang="en-US" smtClean="0"/>
              <a:t>Draw a picture of</a:t>
            </a:r>
            <a:br>
              <a:rPr lang="en-US" smtClean="0"/>
            </a:br>
            <a:r>
              <a:rPr lang="en-US" i="1" smtClean="0"/>
              <a:t>Acheta domesticus</a:t>
            </a:r>
            <a:br>
              <a:rPr lang="en-US" i="1" smtClean="0"/>
            </a:br>
            <a:r>
              <a:rPr lang="en-US" smtClean="0"/>
              <a:t>include details</a:t>
            </a:r>
          </a:p>
        </p:txBody>
      </p:sp>
      <p:sp>
        <p:nvSpPr>
          <p:cNvPr id="8195" name="Rectangle 3"/>
          <p:cNvSpPr>
            <a:spLocks noChangeArrowheads="1"/>
          </p:cNvSpPr>
          <p:nvPr/>
        </p:nvSpPr>
        <p:spPr bwMode="auto">
          <a:xfrm>
            <a:off x="2393950" y="1708150"/>
            <a:ext cx="18415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endParaRPr lang="en-US" sz="4400">
              <a:solidFill>
                <a:schemeClr val="tx2"/>
              </a:solidFill>
            </a:endParaRPr>
          </a:p>
        </p:txBody>
      </p:sp>
      <p:sp>
        <p:nvSpPr>
          <p:cNvPr id="29700" name="Oval 4"/>
          <p:cNvSpPr>
            <a:spLocks noChangeArrowheads="1"/>
          </p:cNvSpPr>
          <p:nvPr/>
        </p:nvSpPr>
        <p:spPr bwMode="auto">
          <a:xfrm>
            <a:off x="1828800" y="3124200"/>
            <a:ext cx="1295400" cy="1219200"/>
          </a:xfrm>
          <a:prstGeom prst="ellipse">
            <a:avLst/>
          </a:prstGeom>
          <a:solidFill>
            <a:srgbClr val="3399FF"/>
          </a:solidFill>
          <a:ln w="571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9701" name="AutoShape 5"/>
          <p:cNvSpPr>
            <a:spLocks noChangeArrowheads="1"/>
          </p:cNvSpPr>
          <p:nvPr/>
        </p:nvSpPr>
        <p:spPr bwMode="auto">
          <a:xfrm>
            <a:off x="3124200" y="3124200"/>
            <a:ext cx="1295400" cy="1219200"/>
          </a:xfrm>
          <a:prstGeom prst="roundRect">
            <a:avLst>
              <a:gd name="adj" fmla="val 16667"/>
            </a:avLst>
          </a:prstGeom>
          <a:solidFill>
            <a:srgbClr val="FF6600"/>
          </a:solidFill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9702" name="Oval 6"/>
          <p:cNvSpPr>
            <a:spLocks noChangeArrowheads="1"/>
          </p:cNvSpPr>
          <p:nvPr/>
        </p:nvSpPr>
        <p:spPr bwMode="auto">
          <a:xfrm>
            <a:off x="4419600" y="3124200"/>
            <a:ext cx="3048000" cy="1219200"/>
          </a:xfrm>
          <a:prstGeom prst="ellipse">
            <a:avLst/>
          </a:prstGeom>
          <a:solidFill>
            <a:srgbClr val="FF0000"/>
          </a:solidFill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9703" name="Text Box 7"/>
          <p:cNvSpPr txBox="1">
            <a:spLocks noChangeArrowheads="1"/>
          </p:cNvSpPr>
          <p:nvPr/>
        </p:nvSpPr>
        <p:spPr bwMode="auto">
          <a:xfrm>
            <a:off x="1981200" y="2514600"/>
            <a:ext cx="9334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en-US" sz="2800"/>
              <a:t>Head</a:t>
            </a:r>
          </a:p>
        </p:txBody>
      </p:sp>
      <p:sp>
        <p:nvSpPr>
          <p:cNvPr id="29704" name="Text Box 8"/>
          <p:cNvSpPr txBox="1">
            <a:spLocks noChangeArrowheads="1"/>
          </p:cNvSpPr>
          <p:nvPr/>
        </p:nvSpPr>
        <p:spPr bwMode="auto">
          <a:xfrm>
            <a:off x="3200400" y="2514600"/>
            <a:ext cx="1211263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en-US" sz="2800"/>
              <a:t>Thorax</a:t>
            </a:r>
          </a:p>
        </p:txBody>
      </p:sp>
      <p:sp>
        <p:nvSpPr>
          <p:cNvPr id="29705" name="Text Box 9"/>
          <p:cNvSpPr txBox="1">
            <a:spLocks noChangeArrowheads="1"/>
          </p:cNvSpPr>
          <p:nvPr/>
        </p:nvSpPr>
        <p:spPr bwMode="auto">
          <a:xfrm>
            <a:off x="6858000" y="4419600"/>
            <a:ext cx="1585913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en-US" sz="2800"/>
              <a:t>Abdomen</a:t>
            </a:r>
          </a:p>
        </p:txBody>
      </p:sp>
      <p:sp>
        <p:nvSpPr>
          <p:cNvPr id="8202" name="Text Box 14"/>
          <p:cNvSpPr txBox="1">
            <a:spLocks noChangeArrowheads="1"/>
          </p:cNvSpPr>
          <p:nvPr/>
        </p:nvSpPr>
        <p:spPr bwMode="auto">
          <a:xfrm>
            <a:off x="6019800" y="2438400"/>
            <a:ext cx="1219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97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97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97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97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97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97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97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97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97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700" grpId="0" animBg="1"/>
      <p:bldP spid="29701" grpId="0" animBg="1"/>
      <p:bldP spid="29702" grpId="0" animBg="1"/>
      <p:bldP spid="29703" grpId="0"/>
      <p:bldP spid="29704" grpId="0"/>
      <p:bldP spid="2970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2057400"/>
          </a:xfrm>
        </p:spPr>
        <p:txBody>
          <a:bodyPr/>
          <a:lstStyle/>
          <a:p>
            <a:pPr eaLnBrk="1" hangingPunct="1"/>
            <a:r>
              <a:rPr lang="en-US" smtClean="0"/>
              <a:t>Draw a picture of</a:t>
            </a:r>
            <a:br>
              <a:rPr lang="en-US" smtClean="0"/>
            </a:br>
            <a:r>
              <a:rPr lang="en-US" i="1" smtClean="0"/>
              <a:t>Acheta domesticus</a:t>
            </a:r>
            <a:br>
              <a:rPr lang="en-US" i="1" smtClean="0"/>
            </a:br>
            <a:r>
              <a:rPr lang="en-US" smtClean="0"/>
              <a:t>include details</a:t>
            </a:r>
          </a:p>
        </p:txBody>
      </p:sp>
      <p:sp>
        <p:nvSpPr>
          <p:cNvPr id="9219" name="Rectangle 3"/>
          <p:cNvSpPr>
            <a:spLocks noChangeArrowheads="1"/>
          </p:cNvSpPr>
          <p:nvPr/>
        </p:nvSpPr>
        <p:spPr bwMode="auto">
          <a:xfrm>
            <a:off x="2393950" y="1708150"/>
            <a:ext cx="18415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endParaRPr lang="en-US" sz="4400">
              <a:solidFill>
                <a:schemeClr val="tx2"/>
              </a:solidFill>
            </a:endParaRPr>
          </a:p>
        </p:txBody>
      </p:sp>
      <p:sp>
        <p:nvSpPr>
          <p:cNvPr id="9220" name="Oval 4"/>
          <p:cNvSpPr>
            <a:spLocks noChangeArrowheads="1"/>
          </p:cNvSpPr>
          <p:nvPr/>
        </p:nvSpPr>
        <p:spPr bwMode="auto">
          <a:xfrm>
            <a:off x="1828800" y="3124200"/>
            <a:ext cx="1295400" cy="1219200"/>
          </a:xfrm>
          <a:prstGeom prst="ellipse">
            <a:avLst/>
          </a:prstGeom>
          <a:solidFill>
            <a:srgbClr val="3399FF"/>
          </a:solidFill>
          <a:ln w="571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9221" name="AutoShape 5"/>
          <p:cNvSpPr>
            <a:spLocks noChangeArrowheads="1"/>
          </p:cNvSpPr>
          <p:nvPr/>
        </p:nvSpPr>
        <p:spPr bwMode="auto">
          <a:xfrm>
            <a:off x="3124200" y="3124200"/>
            <a:ext cx="1295400" cy="1219200"/>
          </a:xfrm>
          <a:prstGeom prst="roundRect">
            <a:avLst>
              <a:gd name="adj" fmla="val 16667"/>
            </a:avLst>
          </a:prstGeom>
          <a:solidFill>
            <a:srgbClr val="FF6600"/>
          </a:solidFill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9222" name="Oval 6"/>
          <p:cNvSpPr>
            <a:spLocks noChangeArrowheads="1"/>
          </p:cNvSpPr>
          <p:nvPr/>
        </p:nvSpPr>
        <p:spPr bwMode="auto">
          <a:xfrm>
            <a:off x="4419600" y="3124200"/>
            <a:ext cx="3048000" cy="1219200"/>
          </a:xfrm>
          <a:prstGeom prst="ellipse">
            <a:avLst/>
          </a:prstGeom>
          <a:solidFill>
            <a:srgbClr val="FF0000"/>
          </a:solidFill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9223" name="Text Box 7"/>
          <p:cNvSpPr txBox="1">
            <a:spLocks noChangeArrowheads="1"/>
          </p:cNvSpPr>
          <p:nvPr/>
        </p:nvSpPr>
        <p:spPr bwMode="auto">
          <a:xfrm>
            <a:off x="1981200" y="2514600"/>
            <a:ext cx="9334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en-US" sz="2800"/>
              <a:t>Head</a:t>
            </a:r>
          </a:p>
        </p:txBody>
      </p:sp>
      <p:sp>
        <p:nvSpPr>
          <p:cNvPr id="9224" name="Text Box 8"/>
          <p:cNvSpPr txBox="1">
            <a:spLocks noChangeArrowheads="1"/>
          </p:cNvSpPr>
          <p:nvPr/>
        </p:nvSpPr>
        <p:spPr bwMode="auto">
          <a:xfrm>
            <a:off x="3200400" y="2514600"/>
            <a:ext cx="1211263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en-US" sz="2800"/>
              <a:t>Thorax</a:t>
            </a:r>
          </a:p>
        </p:txBody>
      </p:sp>
      <p:sp>
        <p:nvSpPr>
          <p:cNvPr id="9225" name="Text Box 9"/>
          <p:cNvSpPr txBox="1">
            <a:spLocks noChangeArrowheads="1"/>
          </p:cNvSpPr>
          <p:nvPr/>
        </p:nvSpPr>
        <p:spPr bwMode="auto">
          <a:xfrm>
            <a:off x="6858000" y="4419600"/>
            <a:ext cx="1585913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en-US" sz="2800"/>
              <a:t>Abdomen</a:t>
            </a:r>
          </a:p>
        </p:txBody>
      </p:sp>
      <p:sp>
        <p:nvSpPr>
          <p:cNvPr id="30730" name="Freeform 10"/>
          <p:cNvSpPr>
            <a:spLocks/>
          </p:cNvSpPr>
          <p:nvPr/>
        </p:nvSpPr>
        <p:spPr bwMode="auto">
          <a:xfrm>
            <a:off x="2667000" y="3213100"/>
            <a:ext cx="762000" cy="2324100"/>
          </a:xfrm>
          <a:custGeom>
            <a:avLst/>
            <a:gdLst>
              <a:gd name="T0" fmla="*/ 480 w 480"/>
              <a:gd name="T1" fmla="*/ 712 h 1464"/>
              <a:gd name="T2" fmla="*/ 384 w 480"/>
              <a:gd name="T3" fmla="*/ 88 h 1464"/>
              <a:gd name="T4" fmla="*/ 288 w 480"/>
              <a:gd name="T5" fmla="*/ 1240 h 1464"/>
              <a:gd name="T6" fmla="*/ 0 w 480"/>
              <a:gd name="T7" fmla="*/ 1432 h 1464"/>
              <a:gd name="T8" fmla="*/ 0 60000 65536"/>
              <a:gd name="T9" fmla="*/ 0 60000 65536"/>
              <a:gd name="T10" fmla="*/ 0 60000 65536"/>
              <a:gd name="T11" fmla="*/ 0 60000 65536"/>
              <a:gd name="T12" fmla="*/ 0 w 480"/>
              <a:gd name="T13" fmla="*/ 0 h 1464"/>
              <a:gd name="T14" fmla="*/ 480 w 480"/>
              <a:gd name="T15" fmla="*/ 1464 h 1464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480" h="1464">
                <a:moveTo>
                  <a:pt x="480" y="712"/>
                </a:moveTo>
                <a:cubicBezTo>
                  <a:pt x="448" y="356"/>
                  <a:pt x="416" y="0"/>
                  <a:pt x="384" y="88"/>
                </a:cubicBezTo>
                <a:cubicBezTo>
                  <a:pt x="352" y="176"/>
                  <a:pt x="352" y="1016"/>
                  <a:pt x="288" y="1240"/>
                </a:cubicBezTo>
                <a:cubicBezTo>
                  <a:pt x="224" y="1464"/>
                  <a:pt x="48" y="1400"/>
                  <a:pt x="0" y="1432"/>
                </a:cubicBezTo>
              </a:path>
            </a:pathLst>
          </a:custGeom>
          <a:noFill/>
          <a:ln w="571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0731" name="Freeform 11"/>
          <p:cNvSpPr>
            <a:spLocks/>
          </p:cNvSpPr>
          <p:nvPr/>
        </p:nvSpPr>
        <p:spPr bwMode="auto">
          <a:xfrm>
            <a:off x="3048000" y="3200400"/>
            <a:ext cx="762000" cy="2324100"/>
          </a:xfrm>
          <a:custGeom>
            <a:avLst/>
            <a:gdLst>
              <a:gd name="T0" fmla="*/ 480 w 480"/>
              <a:gd name="T1" fmla="*/ 712 h 1464"/>
              <a:gd name="T2" fmla="*/ 384 w 480"/>
              <a:gd name="T3" fmla="*/ 88 h 1464"/>
              <a:gd name="T4" fmla="*/ 288 w 480"/>
              <a:gd name="T5" fmla="*/ 1240 h 1464"/>
              <a:gd name="T6" fmla="*/ 0 w 480"/>
              <a:gd name="T7" fmla="*/ 1432 h 1464"/>
              <a:gd name="T8" fmla="*/ 0 60000 65536"/>
              <a:gd name="T9" fmla="*/ 0 60000 65536"/>
              <a:gd name="T10" fmla="*/ 0 60000 65536"/>
              <a:gd name="T11" fmla="*/ 0 60000 65536"/>
              <a:gd name="T12" fmla="*/ 0 w 480"/>
              <a:gd name="T13" fmla="*/ 0 h 1464"/>
              <a:gd name="T14" fmla="*/ 480 w 480"/>
              <a:gd name="T15" fmla="*/ 1464 h 1464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480" h="1464">
                <a:moveTo>
                  <a:pt x="480" y="712"/>
                </a:moveTo>
                <a:cubicBezTo>
                  <a:pt x="448" y="356"/>
                  <a:pt x="416" y="0"/>
                  <a:pt x="384" y="88"/>
                </a:cubicBezTo>
                <a:cubicBezTo>
                  <a:pt x="352" y="176"/>
                  <a:pt x="352" y="1016"/>
                  <a:pt x="288" y="1240"/>
                </a:cubicBezTo>
                <a:cubicBezTo>
                  <a:pt x="224" y="1464"/>
                  <a:pt x="48" y="1400"/>
                  <a:pt x="0" y="1432"/>
                </a:cubicBezTo>
              </a:path>
            </a:pathLst>
          </a:custGeom>
          <a:noFill/>
          <a:ln w="571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0732" name="Freeform 12"/>
          <p:cNvSpPr>
            <a:spLocks/>
          </p:cNvSpPr>
          <p:nvPr/>
        </p:nvSpPr>
        <p:spPr bwMode="auto">
          <a:xfrm>
            <a:off x="3962400" y="3048000"/>
            <a:ext cx="2590800" cy="2590800"/>
          </a:xfrm>
          <a:custGeom>
            <a:avLst/>
            <a:gdLst>
              <a:gd name="T0" fmla="*/ 0 w 2096"/>
              <a:gd name="T1" fmla="*/ 1080 h 2112"/>
              <a:gd name="T2" fmla="*/ 1968 w 2096"/>
              <a:gd name="T3" fmla="*/ 120 h 2112"/>
              <a:gd name="T4" fmla="*/ 768 w 2096"/>
              <a:gd name="T5" fmla="*/ 1800 h 2112"/>
              <a:gd name="T6" fmla="*/ 1728 w 2096"/>
              <a:gd name="T7" fmla="*/ 1992 h 2112"/>
              <a:gd name="T8" fmla="*/ 0 60000 65536"/>
              <a:gd name="T9" fmla="*/ 0 60000 65536"/>
              <a:gd name="T10" fmla="*/ 0 60000 65536"/>
              <a:gd name="T11" fmla="*/ 0 60000 65536"/>
              <a:gd name="T12" fmla="*/ 0 w 2096"/>
              <a:gd name="T13" fmla="*/ 0 h 2112"/>
              <a:gd name="T14" fmla="*/ 2096 w 2096"/>
              <a:gd name="T15" fmla="*/ 2112 h 2112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096" h="2112">
                <a:moveTo>
                  <a:pt x="0" y="1080"/>
                </a:moveTo>
                <a:cubicBezTo>
                  <a:pt x="920" y="540"/>
                  <a:pt x="1840" y="0"/>
                  <a:pt x="1968" y="120"/>
                </a:cubicBezTo>
                <a:cubicBezTo>
                  <a:pt x="2096" y="240"/>
                  <a:pt x="808" y="1488"/>
                  <a:pt x="768" y="1800"/>
                </a:cubicBezTo>
                <a:cubicBezTo>
                  <a:pt x="728" y="2112"/>
                  <a:pt x="1560" y="1960"/>
                  <a:pt x="1728" y="1992"/>
                </a:cubicBezTo>
              </a:path>
            </a:pathLst>
          </a:custGeom>
          <a:noFill/>
          <a:ln w="762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0733" name="Oval 13"/>
          <p:cNvSpPr>
            <a:spLocks noChangeArrowheads="1"/>
          </p:cNvSpPr>
          <p:nvPr/>
        </p:nvSpPr>
        <p:spPr bwMode="auto">
          <a:xfrm rot="-143156">
            <a:off x="4191000" y="2971800"/>
            <a:ext cx="3886200" cy="152400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9230" name="Text Box 14"/>
          <p:cNvSpPr txBox="1">
            <a:spLocks noChangeArrowheads="1"/>
          </p:cNvSpPr>
          <p:nvPr/>
        </p:nvSpPr>
        <p:spPr bwMode="auto">
          <a:xfrm>
            <a:off x="6019800" y="2438400"/>
            <a:ext cx="1219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/>
          </a:p>
        </p:txBody>
      </p:sp>
      <p:sp>
        <p:nvSpPr>
          <p:cNvPr id="30735" name="Text Box 15"/>
          <p:cNvSpPr txBox="1">
            <a:spLocks noChangeArrowheads="1"/>
          </p:cNvSpPr>
          <p:nvPr/>
        </p:nvSpPr>
        <p:spPr bwMode="auto">
          <a:xfrm>
            <a:off x="6248400" y="2362200"/>
            <a:ext cx="8604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Wing</a:t>
            </a:r>
          </a:p>
        </p:txBody>
      </p:sp>
      <p:sp>
        <p:nvSpPr>
          <p:cNvPr id="30736" name="Line 16"/>
          <p:cNvSpPr>
            <a:spLocks noChangeShapeType="1"/>
          </p:cNvSpPr>
          <p:nvPr/>
        </p:nvSpPr>
        <p:spPr bwMode="auto">
          <a:xfrm flipH="1" flipV="1">
            <a:off x="381000" y="2667000"/>
            <a:ext cx="1752600" cy="5334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0737" name="Text Box 17"/>
          <p:cNvSpPr txBox="1">
            <a:spLocks noChangeArrowheads="1"/>
          </p:cNvSpPr>
          <p:nvPr/>
        </p:nvSpPr>
        <p:spPr bwMode="auto">
          <a:xfrm>
            <a:off x="304800" y="2133600"/>
            <a:ext cx="12160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Antenna</a:t>
            </a:r>
          </a:p>
        </p:txBody>
      </p:sp>
      <p:sp>
        <p:nvSpPr>
          <p:cNvPr id="30738" name="Oval 18"/>
          <p:cNvSpPr>
            <a:spLocks noChangeArrowheads="1"/>
          </p:cNvSpPr>
          <p:nvPr/>
        </p:nvSpPr>
        <p:spPr bwMode="auto">
          <a:xfrm>
            <a:off x="1981200" y="3429000"/>
            <a:ext cx="457200" cy="457200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739" name="Text Box 19"/>
          <p:cNvSpPr txBox="1">
            <a:spLocks noChangeArrowheads="1"/>
          </p:cNvSpPr>
          <p:nvPr/>
        </p:nvSpPr>
        <p:spPr bwMode="auto">
          <a:xfrm>
            <a:off x="349250" y="3775075"/>
            <a:ext cx="6572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Eye</a:t>
            </a:r>
          </a:p>
        </p:txBody>
      </p:sp>
      <p:sp>
        <p:nvSpPr>
          <p:cNvPr id="30740" name="AutoShape 20"/>
          <p:cNvSpPr>
            <a:spLocks noChangeArrowheads="1"/>
          </p:cNvSpPr>
          <p:nvPr/>
        </p:nvSpPr>
        <p:spPr bwMode="auto">
          <a:xfrm>
            <a:off x="457200" y="3429000"/>
            <a:ext cx="1143000" cy="457200"/>
          </a:xfrm>
          <a:prstGeom prst="rightArrow">
            <a:avLst>
              <a:gd name="adj1" fmla="val 50000"/>
              <a:gd name="adj2" fmla="val 62500"/>
            </a:avLst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741" name="Text Box 21"/>
          <p:cNvSpPr txBox="1">
            <a:spLocks noChangeArrowheads="1"/>
          </p:cNvSpPr>
          <p:nvPr/>
        </p:nvSpPr>
        <p:spPr bwMode="auto">
          <a:xfrm>
            <a:off x="5334000" y="4953000"/>
            <a:ext cx="6572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Leg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07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07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07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07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07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07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07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8" dur="500"/>
                                        <p:tgtEl>
                                          <p:spTgt spid="307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07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07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307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07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07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307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307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30" grpId="0" animBg="1"/>
      <p:bldP spid="30731" grpId="0" animBg="1"/>
      <p:bldP spid="30732" grpId="0" animBg="1"/>
      <p:bldP spid="30733" grpId="0" animBg="1"/>
      <p:bldP spid="30735" grpId="0"/>
      <p:bldP spid="30736" grpId="0" animBg="1"/>
      <p:bldP spid="30737" grpId="0"/>
      <p:bldP spid="30738" grpId="0" animBg="1"/>
      <p:bldP spid="30739" grpId="0"/>
      <p:bldP spid="30740" grpId="0" animBg="1"/>
      <p:bldP spid="3074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 descr="housecricket1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04800" y="-2209800"/>
            <a:ext cx="8458200" cy="5821363"/>
          </a:xfrm>
          <a:noFill/>
        </p:spPr>
      </p:pic>
      <p:sp>
        <p:nvSpPr>
          <p:cNvPr id="35843" name="AutoShape 3"/>
          <p:cNvSpPr>
            <a:spLocks noChangeArrowheads="1"/>
          </p:cNvSpPr>
          <p:nvPr/>
        </p:nvSpPr>
        <p:spPr bwMode="auto">
          <a:xfrm>
            <a:off x="304800" y="1676400"/>
            <a:ext cx="2895600" cy="1295400"/>
          </a:xfrm>
          <a:prstGeom prst="rtTriangle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5844" name="Rectangle 4"/>
          <p:cNvSpPr>
            <a:spLocks noChangeArrowheads="1"/>
          </p:cNvSpPr>
          <p:nvPr/>
        </p:nvSpPr>
        <p:spPr bwMode="auto">
          <a:xfrm>
            <a:off x="304800" y="2819400"/>
            <a:ext cx="8839200" cy="11430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245" name="Rectangle 5"/>
          <p:cNvSpPr>
            <a:spLocks noChangeArrowheads="1"/>
          </p:cNvSpPr>
          <p:nvPr/>
        </p:nvSpPr>
        <p:spPr bwMode="auto">
          <a:xfrm>
            <a:off x="2393950" y="1708150"/>
            <a:ext cx="18415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endParaRPr lang="en-US" sz="4400">
              <a:solidFill>
                <a:schemeClr val="tx2"/>
              </a:solidFill>
            </a:endParaRPr>
          </a:p>
        </p:txBody>
      </p:sp>
      <p:sp>
        <p:nvSpPr>
          <p:cNvPr id="10246" name="Oval 6"/>
          <p:cNvSpPr>
            <a:spLocks noChangeArrowheads="1"/>
          </p:cNvSpPr>
          <p:nvPr/>
        </p:nvSpPr>
        <p:spPr bwMode="auto">
          <a:xfrm>
            <a:off x="1828800" y="3124200"/>
            <a:ext cx="1295400" cy="1219200"/>
          </a:xfrm>
          <a:prstGeom prst="ellipse">
            <a:avLst/>
          </a:prstGeom>
          <a:solidFill>
            <a:srgbClr val="3399FF"/>
          </a:solidFill>
          <a:ln w="571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247" name="AutoShape 7"/>
          <p:cNvSpPr>
            <a:spLocks noChangeArrowheads="1"/>
          </p:cNvSpPr>
          <p:nvPr/>
        </p:nvSpPr>
        <p:spPr bwMode="auto">
          <a:xfrm>
            <a:off x="3124200" y="3124200"/>
            <a:ext cx="1295400" cy="1219200"/>
          </a:xfrm>
          <a:prstGeom prst="roundRect">
            <a:avLst>
              <a:gd name="adj" fmla="val 16667"/>
            </a:avLst>
          </a:prstGeom>
          <a:solidFill>
            <a:srgbClr val="FF6600"/>
          </a:solidFill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248" name="Oval 8"/>
          <p:cNvSpPr>
            <a:spLocks noChangeArrowheads="1"/>
          </p:cNvSpPr>
          <p:nvPr/>
        </p:nvSpPr>
        <p:spPr bwMode="auto">
          <a:xfrm>
            <a:off x="4419600" y="3124200"/>
            <a:ext cx="3048000" cy="1219200"/>
          </a:xfrm>
          <a:prstGeom prst="ellipse">
            <a:avLst/>
          </a:prstGeom>
          <a:solidFill>
            <a:srgbClr val="FF0000"/>
          </a:solidFill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249" name="Freeform 9"/>
          <p:cNvSpPr>
            <a:spLocks/>
          </p:cNvSpPr>
          <p:nvPr/>
        </p:nvSpPr>
        <p:spPr bwMode="auto">
          <a:xfrm>
            <a:off x="2667000" y="3213100"/>
            <a:ext cx="762000" cy="2324100"/>
          </a:xfrm>
          <a:custGeom>
            <a:avLst/>
            <a:gdLst>
              <a:gd name="T0" fmla="*/ 480 w 480"/>
              <a:gd name="T1" fmla="*/ 712 h 1464"/>
              <a:gd name="T2" fmla="*/ 384 w 480"/>
              <a:gd name="T3" fmla="*/ 88 h 1464"/>
              <a:gd name="T4" fmla="*/ 288 w 480"/>
              <a:gd name="T5" fmla="*/ 1240 h 1464"/>
              <a:gd name="T6" fmla="*/ 0 w 480"/>
              <a:gd name="T7" fmla="*/ 1432 h 1464"/>
              <a:gd name="T8" fmla="*/ 0 60000 65536"/>
              <a:gd name="T9" fmla="*/ 0 60000 65536"/>
              <a:gd name="T10" fmla="*/ 0 60000 65536"/>
              <a:gd name="T11" fmla="*/ 0 60000 65536"/>
              <a:gd name="T12" fmla="*/ 0 w 480"/>
              <a:gd name="T13" fmla="*/ 0 h 1464"/>
              <a:gd name="T14" fmla="*/ 480 w 480"/>
              <a:gd name="T15" fmla="*/ 1464 h 1464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480" h="1464">
                <a:moveTo>
                  <a:pt x="480" y="712"/>
                </a:moveTo>
                <a:cubicBezTo>
                  <a:pt x="448" y="356"/>
                  <a:pt x="416" y="0"/>
                  <a:pt x="384" y="88"/>
                </a:cubicBezTo>
                <a:cubicBezTo>
                  <a:pt x="352" y="176"/>
                  <a:pt x="352" y="1016"/>
                  <a:pt x="288" y="1240"/>
                </a:cubicBezTo>
                <a:cubicBezTo>
                  <a:pt x="224" y="1464"/>
                  <a:pt x="48" y="1400"/>
                  <a:pt x="0" y="1432"/>
                </a:cubicBezTo>
              </a:path>
            </a:pathLst>
          </a:custGeom>
          <a:noFill/>
          <a:ln w="571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250" name="Freeform 10"/>
          <p:cNvSpPr>
            <a:spLocks/>
          </p:cNvSpPr>
          <p:nvPr/>
        </p:nvSpPr>
        <p:spPr bwMode="auto">
          <a:xfrm>
            <a:off x="3048000" y="3200400"/>
            <a:ext cx="762000" cy="2324100"/>
          </a:xfrm>
          <a:custGeom>
            <a:avLst/>
            <a:gdLst>
              <a:gd name="T0" fmla="*/ 480 w 480"/>
              <a:gd name="T1" fmla="*/ 712 h 1464"/>
              <a:gd name="T2" fmla="*/ 384 w 480"/>
              <a:gd name="T3" fmla="*/ 88 h 1464"/>
              <a:gd name="T4" fmla="*/ 288 w 480"/>
              <a:gd name="T5" fmla="*/ 1240 h 1464"/>
              <a:gd name="T6" fmla="*/ 0 w 480"/>
              <a:gd name="T7" fmla="*/ 1432 h 1464"/>
              <a:gd name="T8" fmla="*/ 0 60000 65536"/>
              <a:gd name="T9" fmla="*/ 0 60000 65536"/>
              <a:gd name="T10" fmla="*/ 0 60000 65536"/>
              <a:gd name="T11" fmla="*/ 0 60000 65536"/>
              <a:gd name="T12" fmla="*/ 0 w 480"/>
              <a:gd name="T13" fmla="*/ 0 h 1464"/>
              <a:gd name="T14" fmla="*/ 480 w 480"/>
              <a:gd name="T15" fmla="*/ 1464 h 1464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480" h="1464">
                <a:moveTo>
                  <a:pt x="480" y="712"/>
                </a:moveTo>
                <a:cubicBezTo>
                  <a:pt x="448" y="356"/>
                  <a:pt x="416" y="0"/>
                  <a:pt x="384" y="88"/>
                </a:cubicBezTo>
                <a:cubicBezTo>
                  <a:pt x="352" y="176"/>
                  <a:pt x="352" y="1016"/>
                  <a:pt x="288" y="1240"/>
                </a:cubicBezTo>
                <a:cubicBezTo>
                  <a:pt x="224" y="1464"/>
                  <a:pt x="48" y="1400"/>
                  <a:pt x="0" y="1432"/>
                </a:cubicBezTo>
              </a:path>
            </a:pathLst>
          </a:custGeom>
          <a:noFill/>
          <a:ln w="571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251" name="Freeform 11"/>
          <p:cNvSpPr>
            <a:spLocks/>
          </p:cNvSpPr>
          <p:nvPr/>
        </p:nvSpPr>
        <p:spPr bwMode="auto">
          <a:xfrm>
            <a:off x="3962400" y="3048000"/>
            <a:ext cx="2590800" cy="2590800"/>
          </a:xfrm>
          <a:custGeom>
            <a:avLst/>
            <a:gdLst>
              <a:gd name="T0" fmla="*/ 0 w 2096"/>
              <a:gd name="T1" fmla="*/ 1080 h 2112"/>
              <a:gd name="T2" fmla="*/ 1968 w 2096"/>
              <a:gd name="T3" fmla="*/ 120 h 2112"/>
              <a:gd name="T4" fmla="*/ 768 w 2096"/>
              <a:gd name="T5" fmla="*/ 1800 h 2112"/>
              <a:gd name="T6" fmla="*/ 1728 w 2096"/>
              <a:gd name="T7" fmla="*/ 1992 h 2112"/>
              <a:gd name="T8" fmla="*/ 0 60000 65536"/>
              <a:gd name="T9" fmla="*/ 0 60000 65536"/>
              <a:gd name="T10" fmla="*/ 0 60000 65536"/>
              <a:gd name="T11" fmla="*/ 0 60000 65536"/>
              <a:gd name="T12" fmla="*/ 0 w 2096"/>
              <a:gd name="T13" fmla="*/ 0 h 2112"/>
              <a:gd name="T14" fmla="*/ 2096 w 2096"/>
              <a:gd name="T15" fmla="*/ 2112 h 2112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096" h="2112">
                <a:moveTo>
                  <a:pt x="0" y="1080"/>
                </a:moveTo>
                <a:cubicBezTo>
                  <a:pt x="920" y="540"/>
                  <a:pt x="1840" y="0"/>
                  <a:pt x="1968" y="120"/>
                </a:cubicBezTo>
                <a:cubicBezTo>
                  <a:pt x="2096" y="240"/>
                  <a:pt x="808" y="1488"/>
                  <a:pt x="768" y="1800"/>
                </a:cubicBezTo>
                <a:cubicBezTo>
                  <a:pt x="728" y="2112"/>
                  <a:pt x="1560" y="1960"/>
                  <a:pt x="1728" y="1992"/>
                </a:cubicBezTo>
              </a:path>
            </a:pathLst>
          </a:custGeom>
          <a:noFill/>
          <a:ln w="762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252" name="Oval 12"/>
          <p:cNvSpPr>
            <a:spLocks noChangeArrowheads="1"/>
          </p:cNvSpPr>
          <p:nvPr/>
        </p:nvSpPr>
        <p:spPr bwMode="auto">
          <a:xfrm rot="-143156">
            <a:off x="4191000" y="2971800"/>
            <a:ext cx="3886200" cy="152400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253" name="Text Box 13"/>
          <p:cNvSpPr txBox="1">
            <a:spLocks noChangeArrowheads="1"/>
          </p:cNvSpPr>
          <p:nvPr/>
        </p:nvSpPr>
        <p:spPr bwMode="auto">
          <a:xfrm>
            <a:off x="6019800" y="2438400"/>
            <a:ext cx="1219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/>
          </a:p>
        </p:txBody>
      </p:sp>
      <p:sp>
        <p:nvSpPr>
          <p:cNvPr id="10254" name="Line 14"/>
          <p:cNvSpPr>
            <a:spLocks noChangeShapeType="1"/>
          </p:cNvSpPr>
          <p:nvPr/>
        </p:nvSpPr>
        <p:spPr bwMode="auto">
          <a:xfrm flipH="1" flipV="1">
            <a:off x="381000" y="2667000"/>
            <a:ext cx="1752600" cy="5334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255" name="Oval 15"/>
          <p:cNvSpPr>
            <a:spLocks noChangeArrowheads="1"/>
          </p:cNvSpPr>
          <p:nvPr/>
        </p:nvSpPr>
        <p:spPr bwMode="auto">
          <a:xfrm>
            <a:off x="1981200" y="3429000"/>
            <a:ext cx="457200" cy="457200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5856" name="Rectangle 1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35857" name="Rectangle 17"/>
          <p:cNvSpPr>
            <a:spLocks noChangeArrowheads="1"/>
          </p:cNvSpPr>
          <p:nvPr/>
        </p:nvSpPr>
        <p:spPr bwMode="auto">
          <a:xfrm>
            <a:off x="304800" y="-2209800"/>
            <a:ext cx="8458200" cy="25908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5858" name="Text Box 18"/>
          <p:cNvSpPr txBox="1">
            <a:spLocks noChangeArrowheads="1"/>
          </p:cNvSpPr>
          <p:nvPr/>
        </p:nvSpPr>
        <p:spPr bwMode="auto">
          <a:xfrm>
            <a:off x="3460750" y="5589588"/>
            <a:ext cx="1638300" cy="823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4800"/>
              <a:t>Insect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58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58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58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58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58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58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58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58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58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58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58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58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3" grpId="0" animBg="1"/>
      <p:bldP spid="35844" grpId="0" animBg="1"/>
      <p:bldP spid="35856" grpId="0"/>
      <p:bldP spid="35857" grpId="0" animBg="1"/>
      <p:bldP spid="3585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14"/>
          <p:cNvSpPr>
            <a:spLocks noGrp="1" noChangeArrowheads="1"/>
          </p:cNvSpPr>
          <p:nvPr>
            <p:ph type="title" sz="quarter"/>
          </p:nvPr>
        </p:nvSpPr>
        <p:spPr/>
        <p:txBody>
          <a:bodyPr/>
          <a:lstStyle/>
          <a:p>
            <a:pPr eaLnBrk="1" hangingPunct="1"/>
            <a:r>
              <a:rPr lang="en-US" smtClean="0"/>
              <a:t>Insects</a:t>
            </a:r>
          </a:p>
        </p:txBody>
      </p:sp>
      <p:pic>
        <p:nvPicPr>
          <p:cNvPr id="11267" name="Picture 10" descr="butterfly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143000" y="4724400"/>
            <a:ext cx="1628775" cy="1349375"/>
          </a:xfrm>
          <a:noFill/>
        </p:spPr>
      </p:pic>
      <p:pic>
        <p:nvPicPr>
          <p:cNvPr id="11268" name="Picture 13" descr="dragonfly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6781800" y="2133600"/>
            <a:ext cx="1738313" cy="1962150"/>
          </a:xfrm>
          <a:noFill/>
        </p:spPr>
      </p:pic>
      <p:pic>
        <p:nvPicPr>
          <p:cNvPr id="11269" name="Picture 17" descr="beetle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86200" y="1600200"/>
            <a:ext cx="27051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0" name="Picture 18" descr="fky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04800" y="2362200"/>
            <a:ext cx="3429000" cy="221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1" name="Picture 21" descr="leaf bu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6" cstate="print"/>
          <a:srcRect/>
          <a:stretch>
            <a:fillRect/>
          </a:stretch>
        </p:blipFill>
        <p:spPr>
          <a:xfrm>
            <a:off x="3352800" y="4648200"/>
            <a:ext cx="1711325" cy="1905000"/>
          </a:xfrm>
          <a:noFill/>
        </p:spPr>
      </p:pic>
      <p:pic>
        <p:nvPicPr>
          <p:cNvPr id="11272" name="Picture 22" descr="mosquito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7" cstate="print"/>
          <a:srcRect/>
          <a:stretch>
            <a:fillRect/>
          </a:stretch>
        </p:blipFill>
        <p:spPr>
          <a:xfrm>
            <a:off x="6400800" y="228600"/>
            <a:ext cx="1892300" cy="1371600"/>
          </a:xfrm>
          <a:noFill/>
        </p:spPr>
      </p:pic>
      <p:pic>
        <p:nvPicPr>
          <p:cNvPr id="11273" name="Picture 23" descr="bee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334000" y="4792663"/>
            <a:ext cx="2724150" cy="2065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4" name="Picture 24" descr="roach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81000" y="228600"/>
            <a:ext cx="3371850" cy="2090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18" name="Picture 2" descr="Stink Bug Nymph, Pentatomidae">
            <a:hlinkClick r:id="rId10"/>
          </p:cNvPr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4114800" y="2895600"/>
            <a:ext cx="2667000" cy="176022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622</TotalTime>
  <Words>795</Words>
  <Application>Microsoft Office PowerPoint</Application>
  <PresentationFormat>On-screen Show (4:3)</PresentationFormat>
  <Paragraphs>202</Paragraphs>
  <Slides>24</Slides>
  <Notes>3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6" baseType="lpstr">
      <vt:lpstr>Default Design</vt:lpstr>
      <vt:lpstr>Picture</vt:lpstr>
      <vt:lpstr>Draw a picture of  Acheta domesticus  include details</vt:lpstr>
      <vt:lpstr>The Experience of being ELL</vt:lpstr>
      <vt:lpstr>The Experience of being ELL</vt:lpstr>
      <vt:lpstr>The Experience of being ELL</vt:lpstr>
      <vt:lpstr>Draw a picture of Acheta domesticus include details</vt:lpstr>
      <vt:lpstr>Draw a picture of Acheta domesticus include details</vt:lpstr>
      <vt:lpstr>Draw a picture of Acheta domesticus include details</vt:lpstr>
      <vt:lpstr>Slide 8</vt:lpstr>
      <vt:lpstr>Insects</vt:lpstr>
      <vt:lpstr>True “Bugs”</vt:lpstr>
      <vt:lpstr>Attributes of Insects</vt:lpstr>
      <vt:lpstr>Slide 12</vt:lpstr>
      <vt:lpstr>Turning Over A New LEAF</vt:lpstr>
      <vt:lpstr>Techniques for Contextualization</vt:lpstr>
      <vt:lpstr>Translations</vt:lpstr>
      <vt:lpstr>Slide 16</vt:lpstr>
      <vt:lpstr>Slide 17</vt:lpstr>
      <vt:lpstr>Slide 18</vt:lpstr>
      <vt:lpstr>Slide 19</vt:lpstr>
      <vt:lpstr>Language Instruction</vt:lpstr>
      <vt:lpstr>Enhance Comprehension</vt:lpstr>
      <vt:lpstr>Affect</vt:lpstr>
      <vt:lpstr>Four Modalities</vt:lpstr>
      <vt:lpstr>When planning for ELLs, consider these questions: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Draw a picture of  Acheta domesticus  include details</dc:title>
  <cp:lastModifiedBy>Information Technology</cp:lastModifiedBy>
  <cp:revision>15</cp:revision>
  <dcterms:modified xsi:type="dcterms:W3CDTF">2009-10-13T14:21:01Z</dcterms:modified>
</cp:coreProperties>
</file>