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63" r:id="rId4"/>
    <p:sldId id="257" r:id="rId5"/>
    <p:sldId id="258" r:id="rId6"/>
    <p:sldId id="259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52A83C-241B-451B-A313-EBD4EB956FA5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DE9D05-651E-4C6A-8326-A8A1DA8DB5A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ingandteaching.info/learning/resistan.htm" TargetMode="External"/><Relationship Id="rId2" Type="http://schemas.openxmlformats.org/officeDocument/2006/relationships/hyperlink" Target="http://www.learningandteaching.info/learning/assimacc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71600" y="914400"/>
            <a:ext cx="66053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Guiding Inquiry</a:t>
            </a:r>
            <a:endParaRPr lang="en-US" sz="7200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2133600"/>
            <a:ext cx="75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3200" dirty="0" smtClean="0"/>
              <a:t>Three Key attributes of Inquiry Teaching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Relevant question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Use of science processes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Inductive approach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71600" y="914400"/>
            <a:ext cx="66053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Guiding Inquiry</a:t>
            </a:r>
            <a:endParaRPr lang="en-US" sz="72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2133600"/>
            <a:ext cx="7239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3200" dirty="0" smtClean="0"/>
              <a:t>Three practical principles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Inquiry is new to many of us, so its use must be planned to be done well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There are good reasons to structure inquiry in instruction—e.g., safety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Structuring inquiry does not have to diminish its instructional potential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oid 3"/>
          <p:cNvSpPr/>
          <p:nvPr/>
        </p:nvSpPr>
        <p:spPr>
          <a:xfrm rot="10417557">
            <a:off x="2912810" y="1440731"/>
            <a:ext cx="3200400" cy="4267200"/>
          </a:xfrm>
          <a:prstGeom prst="trapezoi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rot="10800000">
            <a:off x="2286000" y="4495800"/>
            <a:ext cx="4572000" cy="1295400"/>
          </a:xfrm>
          <a:prstGeom prst="round2Same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953000" y="5699760"/>
            <a:ext cx="6858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rapezoid 6"/>
          <p:cNvSpPr/>
          <p:nvPr/>
        </p:nvSpPr>
        <p:spPr>
          <a:xfrm>
            <a:off x="4267200" y="5029200"/>
            <a:ext cx="609600" cy="762000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30435" y="3962400"/>
            <a:ext cx="76200" cy="1066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Elbow Connector 12"/>
          <p:cNvCxnSpPr/>
          <p:nvPr/>
        </p:nvCxnSpPr>
        <p:spPr>
          <a:xfrm rot="10800000" flipV="1">
            <a:off x="5943600" y="5029200"/>
            <a:ext cx="1295400" cy="685800"/>
          </a:xfrm>
          <a:prstGeom prst="bentConnector3">
            <a:avLst>
              <a:gd name="adj1" fmla="val 20588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178040" y="4815840"/>
            <a:ext cx="18565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enny is used</a:t>
            </a:r>
          </a:p>
          <a:p>
            <a:r>
              <a:rPr lang="en-US" dirty="0"/>
              <a:t>t</a:t>
            </a:r>
            <a:r>
              <a:rPr lang="en-US" dirty="0" smtClean="0"/>
              <a:t>o tip the </a:t>
            </a:r>
          </a:p>
          <a:p>
            <a:r>
              <a:rPr lang="en-US" dirty="0" smtClean="0"/>
              <a:t>jar/flask…</a:t>
            </a:r>
          </a:p>
          <a:p>
            <a:r>
              <a:rPr lang="en-US" dirty="0"/>
              <a:t>t</a:t>
            </a:r>
            <a:r>
              <a:rPr lang="en-US" dirty="0" smtClean="0"/>
              <a:t>hat is all it does</a:t>
            </a:r>
            <a:endParaRPr lang="en-US" dirty="0"/>
          </a:p>
        </p:txBody>
      </p:sp>
      <p:cxnSp>
        <p:nvCxnSpPr>
          <p:cNvPr id="25" name="Elbow Connector 24"/>
          <p:cNvCxnSpPr>
            <a:stCxn id="27" idx="2"/>
          </p:cNvCxnSpPr>
          <p:nvPr/>
        </p:nvCxnSpPr>
        <p:spPr>
          <a:xfrm rot="5400000">
            <a:off x="2411923" y="3824809"/>
            <a:ext cx="3593068" cy="339714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95600" y="1828800"/>
            <a:ext cx="2965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pening of jar/flask is down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1524000" y="28956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4800" y="2590800"/>
            <a:ext cx="243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</a:t>
            </a:r>
            <a:r>
              <a:rPr lang="en-US" dirty="0" smtClean="0"/>
              <a:t>ar/flask is tipped a bit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</a:t>
            </a:r>
          </a:p>
          <a:p>
            <a:r>
              <a:rPr lang="en-US" dirty="0" smtClean="0"/>
              <a:t>Observe</a:t>
            </a:r>
          </a:p>
          <a:p>
            <a:r>
              <a:rPr lang="en-US" dirty="0" smtClean="0"/>
              <a:t>Explain</a:t>
            </a:r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PEEL Project--http://www.peelweb.org/index.cfm?resource=about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Discrepant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A </a:t>
            </a:r>
            <a:r>
              <a:rPr lang="en-US" dirty="0"/>
              <a:t>discrepant event puzzles the observer, causing him or her to wonder why the event occurs as it did.  These situations leave the observer at a loss to explain what has taken place.  </a:t>
            </a:r>
            <a:endParaRPr lang="en-US" dirty="0" smtClean="0"/>
          </a:p>
          <a:p>
            <a:pPr algn="r">
              <a:buNone/>
            </a:pPr>
            <a:r>
              <a:rPr lang="en-US" sz="1800" dirty="0" smtClean="0"/>
              <a:t>(</a:t>
            </a:r>
            <a:r>
              <a:rPr lang="en-US" sz="1800" dirty="0" err="1" smtClean="0"/>
              <a:t>Koballa</a:t>
            </a:r>
            <a:r>
              <a:rPr lang="en-US" sz="1800" dirty="0" smtClean="0"/>
              <a:t>, </a:t>
            </a:r>
            <a:r>
              <a:rPr lang="en-US" sz="1800" dirty="0" err="1" smtClean="0"/>
              <a:t>n.d</a:t>
            </a:r>
            <a:r>
              <a:rPr lang="en-US" sz="1800" dirty="0" smtClean="0"/>
              <a:t>.)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Cognitive dissonance is a psychological phenomenon which refers to the discomfort felt at a discrepancy between what you already know or believe, and new information or interpretation.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Learning &amp; Teaching website:</a:t>
            </a:r>
          </a:p>
          <a:p>
            <a:pPr>
              <a:buNone/>
            </a:pPr>
            <a:r>
              <a:rPr lang="en-US" sz="2000" dirty="0" smtClean="0"/>
              <a:t>http://www.learningandteaching.info/learning/dissonance.htm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Assimilation</a:t>
            </a:r>
          </a:p>
          <a:p>
            <a:r>
              <a:rPr lang="en-US" dirty="0" smtClean="0"/>
              <a:t>Accommodation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sz="2000" dirty="0" smtClean="0">
                <a:hlinkClick r:id="rId2"/>
              </a:rPr>
              <a:t>http://www.learningandteaching.info/learning/assimacc.htm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dirty="0" smtClean="0"/>
              <a:t>Resistance to Learning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000" dirty="0" smtClean="0">
                <a:hlinkClick r:id="rId3"/>
              </a:rPr>
              <a:t>http://www.learningandteaching.info/learning/resistan.htm</a:t>
            </a:r>
            <a:endParaRPr lang="en-US" sz="20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some ways to encourage student engagement?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686800" cy="3581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Discrepant events – whoa, that’s not what I expected…</a:t>
            </a:r>
          </a:p>
          <a:p>
            <a:r>
              <a:rPr lang="en-US" dirty="0" smtClean="0"/>
              <a:t>Puzzles &amp; challenges – bet you can’t…</a:t>
            </a:r>
          </a:p>
          <a:p>
            <a:r>
              <a:rPr lang="en-US" dirty="0" smtClean="0"/>
              <a:t>Vividness – being bedazzled can be wonder-full (</a:t>
            </a:r>
            <a:r>
              <a:rPr lang="en-US" dirty="0" err="1" smtClean="0"/>
              <a:t>pyros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Immediacy – it just happened (playground science)</a:t>
            </a:r>
          </a:p>
          <a:p>
            <a:r>
              <a:rPr lang="en-US" dirty="0" smtClean="0"/>
              <a:t>Magnitude – superlatives sell (biggest, fastest, oldest)</a:t>
            </a:r>
          </a:p>
          <a:p>
            <a:r>
              <a:rPr lang="en-US" dirty="0" smtClean="0"/>
              <a:t>Significant – this is so important (to you, to the world)</a:t>
            </a:r>
          </a:p>
          <a:p>
            <a:r>
              <a:rPr lang="en-US" dirty="0" smtClean="0"/>
              <a:t>Aesthetics – wow, now that is just cool… (outer space)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Often these (and other) motivational attributes </a:t>
            </a:r>
            <a:r>
              <a:rPr lang="en-US" dirty="0" err="1" smtClean="0"/>
              <a:t>overalp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214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Slide 2</vt:lpstr>
      <vt:lpstr>Slide 3</vt:lpstr>
      <vt:lpstr>POE</vt:lpstr>
      <vt:lpstr>Discrepant Event</vt:lpstr>
      <vt:lpstr>Cognitive Dissonance</vt:lpstr>
      <vt:lpstr>Cognitive Responses</vt:lpstr>
      <vt:lpstr>What are some ways to encourage student engagement?</vt:lpstr>
    </vt:vector>
  </TitlesOfParts>
  <Company>Salisbury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Edward Robeck</dc:creator>
  <cp:lastModifiedBy>Edward Robeck</cp:lastModifiedBy>
  <cp:revision>7</cp:revision>
  <dcterms:created xsi:type="dcterms:W3CDTF">2010-03-03T16:02:26Z</dcterms:created>
  <dcterms:modified xsi:type="dcterms:W3CDTF">2010-03-03T17:09:31Z</dcterms:modified>
</cp:coreProperties>
</file>