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59" r:id="rId4"/>
    <p:sldId id="257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C4705CEB-927A-47F1-80C4-864292123F7E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86684483-3561-4A5B-8630-DAF9822899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05CEB-927A-47F1-80C4-864292123F7E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84483-3561-4A5B-8630-DAF9822899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05CEB-927A-47F1-80C4-864292123F7E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84483-3561-4A5B-8630-DAF9822899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C4705CEB-927A-47F1-80C4-864292123F7E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84483-3561-4A5B-8630-DAF9822899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C4705CEB-927A-47F1-80C4-864292123F7E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86684483-3561-4A5B-8630-DAF9822899A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4705CEB-927A-47F1-80C4-864292123F7E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6684483-3561-4A5B-8630-DAF9822899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C4705CEB-927A-47F1-80C4-864292123F7E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86684483-3561-4A5B-8630-DAF9822899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05CEB-927A-47F1-80C4-864292123F7E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84483-3561-4A5B-8630-DAF9822899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4705CEB-927A-47F1-80C4-864292123F7E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6684483-3561-4A5B-8630-DAF9822899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C4705CEB-927A-47F1-80C4-864292123F7E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86684483-3561-4A5B-8630-DAF9822899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C4705CEB-927A-47F1-80C4-864292123F7E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86684483-3561-4A5B-8630-DAF9822899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4705CEB-927A-47F1-80C4-864292123F7E}" type="datetimeFigureOut">
              <a:rPr lang="en-US" smtClean="0"/>
              <a:pPr/>
              <a:t>2/16/2012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86684483-3561-4A5B-8630-DAF9822899A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rylanddi.org/" TargetMode="External"/><Relationship Id="rId2" Type="http://schemas.openxmlformats.org/officeDocument/2006/relationships/hyperlink" Target="http://www.idodi.org/index.php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outube.com/watch?v=BSJHYqDkBeE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Problem-based Learning</a:t>
            </a:r>
          </a:p>
          <a:p>
            <a:r>
              <a:rPr lang="en-US" dirty="0" smtClean="0"/>
              <a:t>Problem-solving Approach</a:t>
            </a:r>
          </a:p>
          <a:p>
            <a:r>
              <a:rPr lang="en-US" dirty="0" smtClean="0"/>
              <a:t>Project-based Instruction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Problem-based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b="1" dirty="0" smtClean="0"/>
              <a:t>The Motivation to Learn Begins with a Problem</a:t>
            </a:r>
          </a:p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In </a:t>
            </a:r>
            <a:r>
              <a:rPr lang="en-US" dirty="0" smtClean="0"/>
              <a:t>a problem-based learning (PBL) model, students engage complex, challenging problems and collaboratively work toward their resolution. PBL is about students connecting disciplinary knowledge to real-world problems—the motivation to solve a problem becomes the motivation to learn.</a:t>
            </a:r>
          </a:p>
          <a:p>
            <a:pPr>
              <a:buNone/>
            </a:pPr>
            <a:endParaRPr lang="en-US" sz="1300" smtClean="0"/>
          </a:p>
          <a:p>
            <a:pPr>
              <a:buNone/>
            </a:pPr>
            <a:r>
              <a:rPr lang="en-US" sz="1300" smtClean="0"/>
              <a:t>http</a:t>
            </a:r>
            <a:r>
              <a:rPr lang="en-US" sz="1300" dirty="0" smtClean="0"/>
              <a:t>://www.udel.edu/inst/</a:t>
            </a:r>
            <a:endParaRPr lang="en-US" sz="13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they have in common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Generally ill-defined tasks</a:t>
            </a:r>
          </a:p>
          <a:p>
            <a:r>
              <a:rPr lang="en-US" dirty="0" smtClean="0"/>
              <a:t>Tasks that are defined by parameters and constraints</a:t>
            </a:r>
          </a:p>
          <a:p>
            <a:r>
              <a:rPr lang="en-US" dirty="0" smtClean="0"/>
              <a:t>Exploration</a:t>
            </a:r>
          </a:p>
          <a:p>
            <a:r>
              <a:rPr lang="en-US" dirty="0" smtClean="0"/>
              <a:t>Teamwork</a:t>
            </a:r>
          </a:p>
          <a:p>
            <a:r>
              <a:rPr lang="en-US" dirty="0" smtClean="0"/>
              <a:t>Require planning, tolerance of ambiguity, divergent thinking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Destination Imagination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IDODI Homepage</a:t>
            </a:r>
          </a:p>
          <a:p>
            <a:r>
              <a:rPr lang="en-US" dirty="0" smtClean="0">
                <a:hlinkClick r:id="rId2"/>
              </a:rPr>
              <a:t>http://www.idodi.org/index.php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MD Creative Problem Solvers</a:t>
            </a:r>
          </a:p>
          <a:p>
            <a:r>
              <a:rPr lang="en-US" dirty="0" smtClean="0">
                <a:hlinkClick r:id="rId3"/>
              </a:rPr>
              <a:t>http://www.marylanddi.org/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Global Finals</a:t>
            </a:r>
          </a:p>
          <a:p>
            <a:r>
              <a:rPr lang="en-US" dirty="0" smtClean="0">
                <a:hlinkClick r:id="rId4"/>
              </a:rPr>
              <a:t>http</a:t>
            </a:r>
            <a:r>
              <a:rPr lang="en-US" smtClean="0">
                <a:hlinkClick r:id="rId4"/>
              </a:rPr>
              <a:t>://www.youtube.com/watch?v=BSJHYqDkBeE</a:t>
            </a:r>
            <a:endParaRPr lang="en-US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You’ve Got to Be </a:t>
            </a:r>
            <a:r>
              <a:rPr lang="en-US" dirty="0" err="1" smtClean="0"/>
              <a:t>Kittying</a:t>
            </a:r>
            <a:r>
              <a:rPr lang="en-US" dirty="0" smtClean="0"/>
              <a:t>!!!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sz="4500" dirty="0" smtClean="0"/>
              <a:t>Using the materials you are given, design a delivery device that will move as many Valentines </a:t>
            </a:r>
            <a:r>
              <a:rPr lang="en-US" sz="4500" dirty="0" smtClean="0">
                <a:solidFill>
                  <a:srgbClr val="FF0000"/>
                </a:solidFill>
              </a:rPr>
              <a:t>from </a:t>
            </a:r>
            <a:r>
              <a:rPr lang="en-US" sz="4500" dirty="0" smtClean="0"/>
              <a:t>one part of your table </a:t>
            </a:r>
            <a:r>
              <a:rPr lang="en-US" sz="4500" dirty="0" smtClean="0">
                <a:solidFill>
                  <a:srgbClr val="FF0000"/>
                </a:solidFill>
              </a:rPr>
              <a:t>to</a:t>
            </a:r>
            <a:r>
              <a:rPr lang="en-US" sz="4500" dirty="0" smtClean="0"/>
              <a:t> the delivery bag as possible in one minute.</a:t>
            </a:r>
          </a:p>
          <a:p>
            <a:pPr>
              <a:buNone/>
            </a:pPr>
            <a:endParaRPr lang="en-US" sz="4500" dirty="0" smtClean="0"/>
          </a:p>
          <a:p>
            <a:pPr>
              <a:buNone/>
            </a:pPr>
            <a:r>
              <a:rPr lang="en-US" sz="4500" dirty="0" smtClean="0"/>
              <a:t>Rules:</a:t>
            </a:r>
          </a:p>
          <a:p>
            <a:r>
              <a:rPr lang="en-US" dirty="0" smtClean="0"/>
              <a:t>The delivery bag must be standing throughout your attempt.</a:t>
            </a:r>
          </a:p>
          <a:p>
            <a:r>
              <a:rPr lang="en-US" dirty="0" smtClean="0"/>
              <a:t>No part of the delivery device can touch the bag.</a:t>
            </a:r>
          </a:p>
          <a:p>
            <a:r>
              <a:rPr lang="en-US" dirty="0" smtClean="0"/>
              <a:t>The table contact of the delivery device must remain stationary during the entire delivery process.</a:t>
            </a:r>
          </a:p>
          <a:p>
            <a:r>
              <a:rPr lang="en-US" dirty="0" smtClean="0"/>
              <a:t>No person may touch the Valentine once it leaves the “</a:t>
            </a:r>
            <a:r>
              <a:rPr lang="en-US" dirty="0" smtClean="0">
                <a:solidFill>
                  <a:srgbClr val="FF0000"/>
                </a:solidFill>
              </a:rPr>
              <a:t>from</a:t>
            </a:r>
            <a:r>
              <a:rPr lang="en-US" dirty="0" smtClean="0"/>
              <a:t>” part of your table.</a:t>
            </a:r>
          </a:p>
          <a:p>
            <a:r>
              <a:rPr lang="en-US" dirty="0" smtClean="0"/>
              <a:t>No person may touch the delivery bag once your trial has started.</a:t>
            </a:r>
          </a:p>
          <a:p>
            <a:r>
              <a:rPr lang="en-US" dirty="0" smtClean="0"/>
              <a:t>No part of a person may be in the “measured area” between the bag and the device.</a:t>
            </a:r>
          </a:p>
          <a:p>
            <a:r>
              <a:rPr lang="en-US" dirty="0" smtClean="0"/>
              <a:t>Valentines, bags, and rulers may not be permanently altered.</a:t>
            </a:r>
          </a:p>
          <a:p>
            <a:r>
              <a:rPr lang="en-US" dirty="0" smtClean="0"/>
              <a:t>You will be scored using a formula</a:t>
            </a:r>
          </a:p>
          <a:p>
            <a:pPr lvl="1"/>
            <a:r>
              <a:rPr lang="en-US" dirty="0" smtClean="0"/>
              <a:t>For each delivered card: 1 x cm between nearest table contact of bag and table contact of delivery device. </a:t>
            </a:r>
          </a:p>
          <a:p>
            <a:pPr lvl="1"/>
            <a:r>
              <a:rPr lang="en-US" dirty="0" smtClean="0"/>
              <a:t>If you run out of cards, the clock will be stopped long enough for a judge (or designee) to remove the delivered cards so you can continue.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307</TotalTime>
  <Words>69</Words>
  <Application>Microsoft Office PowerPoint</Application>
  <PresentationFormat>On-screen Show (4:3)</PresentationFormat>
  <Paragraphs>41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Verve</vt:lpstr>
      <vt:lpstr> </vt:lpstr>
      <vt:lpstr>Problem-based Learning</vt:lpstr>
      <vt:lpstr>What they have in common</vt:lpstr>
      <vt:lpstr>Destination Imagination</vt:lpstr>
      <vt:lpstr>You’ve Got to Be Kittying!!!</vt:lpstr>
    </vt:vector>
  </TitlesOfParts>
  <Company>Salisbury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Information  Technology</dc:creator>
  <cp:lastModifiedBy>Information  Technology</cp:lastModifiedBy>
  <cp:revision>27</cp:revision>
  <dcterms:created xsi:type="dcterms:W3CDTF">2010-09-22T13:26:16Z</dcterms:created>
  <dcterms:modified xsi:type="dcterms:W3CDTF">2012-02-16T13:54:55Z</dcterms:modified>
</cp:coreProperties>
</file>